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49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</p:sldMasterIdLst>
  <p:notesMasterIdLst>
    <p:notesMasterId r:id="rId68"/>
  </p:notesMasterIdLst>
  <p:handoutMasterIdLst>
    <p:handoutMasterId r:id="rId69"/>
  </p:handoutMasterIdLst>
  <p:sldIdLst>
    <p:sldId id="659" r:id="rId3"/>
    <p:sldId id="1069" r:id="rId4"/>
    <p:sldId id="1071" r:id="rId5"/>
    <p:sldId id="1136" r:id="rId6"/>
    <p:sldId id="1137" r:id="rId7"/>
    <p:sldId id="1138" r:id="rId8"/>
    <p:sldId id="1139" r:id="rId9"/>
    <p:sldId id="1073" r:id="rId10"/>
    <p:sldId id="1074" r:id="rId11"/>
    <p:sldId id="1083" r:id="rId12"/>
    <p:sldId id="1084" r:id="rId13"/>
    <p:sldId id="1140" r:id="rId14"/>
    <p:sldId id="1141" r:id="rId15"/>
    <p:sldId id="1142" r:id="rId16"/>
    <p:sldId id="1080" r:id="rId17"/>
    <p:sldId id="1081" r:id="rId18"/>
    <p:sldId id="1082" r:id="rId19"/>
    <p:sldId id="1085" r:id="rId20"/>
    <p:sldId id="1086" r:id="rId21"/>
    <p:sldId id="1087" r:id="rId22"/>
    <p:sldId id="1088" r:id="rId23"/>
    <p:sldId id="1089" r:id="rId24"/>
    <p:sldId id="1090" r:id="rId25"/>
    <p:sldId id="1091" r:id="rId26"/>
    <p:sldId id="1092" r:id="rId27"/>
    <p:sldId id="1093" r:id="rId28"/>
    <p:sldId id="1094" r:id="rId29"/>
    <p:sldId id="1095" r:id="rId30"/>
    <p:sldId id="1096" r:id="rId31"/>
    <p:sldId id="1097" r:id="rId32"/>
    <p:sldId id="1098" r:id="rId33"/>
    <p:sldId id="1099" r:id="rId34"/>
    <p:sldId id="1100" r:id="rId35"/>
    <p:sldId id="1101" r:id="rId36"/>
    <p:sldId id="1102" r:id="rId37"/>
    <p:sldId id="1103" r:id="rId38"/>
    <p:sldId id="1104" r:id="rId39"/>
    <p:sldId id="1105" r:id="rId40"/>
    <p:sldId id="1106" r:id="rId41"/>
    <p:sldId id="1108" r:id="rId42"/>
    <p:sldId id="1109" r:id="rId43"/>
    <p:sldId id="1110" r:id="rId44"/>
    <p:sldId id="1111" r:id="rId45"/>
    <p:sldId id="1112" r:id="rId46"/>
    <p:sldId id="1113" r:id="rId47"/>
    <p:sldId id="1107" r:id="rId48"/>
    <p:sldId id="1114" r:id="rId49"/>
    <p:sldId id="1115" r:id="rId50"/>
    <p:sldId id="1116" r:id="rId51"/>
    <p:sldId id="1117" r:id="rId52"/>
    <p:sldId id="1118" r:id="rId53"/>
    <p:sldId id="1119" r:id="rId54"/>
    <p:sldId id="1120" r:id="rId55"/>
    <p:sldId id="1121" r:id="rId56"/>
    <p:sldId id="1122" r:id="rId57"/>
    <p:sldId id="1123" r:id="rId58"/>
    <p:sldId id="1124" r:id="rId59"/>
    <p:sldId id="1125" r:id="rId60"/>
    <p:sldId id="1126" r:id="rId61"/>
    <p:sldId id="1127" r:id="rId62"/>
    <p:sldId id="1128" r:id="rId63"/>
    <p:sldId id="1129" r:id="rId64"/>
    <p:sldId id="1130" r:id="rId65"/>
    <p:sldId id="1131" r:id="rId66"/>
    <p:sldId id="1135" r:id="rId67"/>
  </p:sldIdLst>
  <p:sldSz cx="12192000" cy="6858000"/>
  <p:notesSz cx="6797675" cy="9874250"/>
  <p:custDataLst>
    <p:tags r:id="rId70"/>
  </p:custData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rgbClr val="2B3749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orient="horz" pos="142" userDrawn="1">
          <p15:clr>
            <a:srgbClr val="A4A3A4"/>
          </p15:clr>
        </p15:guide>
        <p15:guide id="3" pos="212" userDrawn="1">
          <p15:clr>
            <a:srgbClr val="A4A3A4"/>
          </p15:clr>
        </p15:guide>
        <p15:guide id="4" pos="74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99"/>
    <a:srgbClr val="FFED9F"/>
    <a:srgbClr val="FFD700"/>
    <a:srgbClr val="00008B"/>
    <a:srgbClr val="F462C7"/>
    <a:srgbClr val="000000"/>
    <a:srgbClr val="99FDEC"/>
    <a:srgbClr val="F89EDC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88" autoAdjust="0"/>
    <p:restoredTop sz="92683" autoAdjust="0"/>
  </p:normalViewPr>
  <p:slideViewPr>
    <p:cSldViewPr snapToObjects="1">
      <p:cViewPr varScale="1">
        <p:scale>
          <a:sx n="63" d="100"/>
          <a:sy n="63" d="100"/>
        </p:scale>
        <p:origin x="1108" y="64"/>
      </p:cViewPr>
      <p:guideLst>
        <p:guide orient="horz" pos="4088"/>
        <p:guide orient="horz" pos="142"/>
        <p:guide pos="212"/>
        <p:guide pos="74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3192" y="84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77" Type="http://schemas.openxmlformats.org/officeDocument/2006/relationships/customXml" Target="../customXml/item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ustomXml" Target="../customXml/item2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ABE511C-0FA6-4D51-A8B3-7C04F07918F8}" type="datetimeFigureOut">
              <a:rPr lang="ko-KR" altLang="en-US"/>
              <a:pPr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59E5A63-28D4-4E7E-9E7C-08904FEF9E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82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20" tIns="46310" rIns="92620" bIns="46310" numCol="1" anchor="t" anchorCtr="0" compatLnSpc="1">
            <a:prstTxWarp prst="textNoShape">
              <a:avLst/>
            </a:prstTxWarp>
          </a:bodyPr>
          <a:lstStyle>
            <a:lvl1pPr algn="l" defTabSz="925513" eaLnBrk="1" latinLnBrk="1" hangingPunct="1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20" tIns="46310" rIns="92620" bIns="46310" numCol="1" anchor="t" anchorCtr="0" compatLnSpc="1">
            <a:prstTxWarp prst="textNoShape">
              <a:avLst/>
            </a:prstTxWarp>
          </a:bodyPr>
          <a:lstStyle>
            <a:lvl1pPr algn="r" defTabSz="925513" eaLnBrk="1" latinLnBrk="1" hangingPunct="1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713" y="742950"/>
            <a:ext cx="657860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20" tIns="46310" rIns="92620" bIns="46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20" tIns="46310" rIns="92620" bIns="46310" numCol="1" anchor="b" anchorCtr="0" compatLnSpc="1">
            <a:prstTxWarp prst="textNoShape">
              <a:avLst/>
            </a:prstTxWarp>
          </a:bodyPr>
          <a:lstStyle>
            <a:lvl1pPr algn="l" defTabSz="925513" eaLnBrk="1" latinLnBrk="1" hangingPunct="1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20" tIns="46310" rIns="92620" bIns="46310" numCol="1" anchor="b" anchorCtr="0" compatLnSpc="1">
            <a:prstTxWarp prst="textNoShape">
              <a:avLst/>
            </a:prstTxWarp>
          </a:bodyPr>
          <a:lstStyle>
            <a:lvl1pPr algn="r" defTabSz="925513" eaLnBrk="1" latinLnBrk="1" hangingPunct="1">
              <a:defRPr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524695D2-9D53-4741-8B14-4E817D3A42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5518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1351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774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619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8272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2513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3295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145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4410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801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9950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429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0087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421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8234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9897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6559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53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433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6424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596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4057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717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9829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876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3854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9544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2477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7416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9376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379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4137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2463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445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3664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4828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6846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2447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749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7285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814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70011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1628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4322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https://support.minitab.com/en-us/minitab/18/help-and-how-to/modeling-statistics/doe/supporting-topics/response-surface-designs/response-surface-central-composite-and-box-behnken-designs/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733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09850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4494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11010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9471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07311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85406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76956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724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4477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https://support.minitab.com/en-us/minitab/18/help-and-how-to/modeling-statistics/doe/supporting-topics/response-surface-designs/response-surface-central-composite-and-box-behnken-designs/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34769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https://support.minitab.com/en-us/minitab/18/help-and-how-to/modeling-statistics/doe/supporting-topics/response-surface-designs/response-surface-central-composite-and-box-behnken-designs/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690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18060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51002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0738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0232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953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686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06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2713" y="742950"/>
            <a:ext cx="6578600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https://www.youtube.com/watch?v=O0NF4tKe5lM&amp;t=3s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4695D2-9D53-4741-8B14-4E817D3A42A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795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562722" indent="0" algn="ctr">
              <a:buNone/>
              <a:defRPr/>
            </a:lvl2pPr>
            <a:lvl3pPr marL="1125444" indent="0" algn="ctr">
              <a:buNone/>
              <a:defRPr/>
            </a:lvl3pPr>
            <a:lvl4pPr marL="1688165" indent="0" algn="ctr">
              <a:buNone/>
              <a:defRPr/>
            </a:lvl4pPr>
            <a:lvl5pPr marL="2250887" indent="0" algn="ctr">
              <a:buNone/>
              <a:defRPr/>
            </a:lvl5pPr>
            <a:lvl6pPr marL="2813609" indent="0" algn="ctr">
              <a:buNone/>
              <a:defRPr/>
            </a:lvl6pPr>
            <a:lvl7pPr marL="3376331" indent="0" algn="ctr">
              <a:buNone/>
              <a:defRPr/>
            </a:lvl7pPr>
            <a:lvl8pPr marL="3939052" indent="0" algn="ctr">
              <a:buNone/>
              <a:defRPr/>
            </a:lvl8pPr>
            <a:lvl9pPr marL="4501774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67F9A-E78D-41A1-BE93-92019483F86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62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719C3-1FF9-4866-8919-D52187D822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497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70816" y="1052513"/>
            <a:ext cx="2811584" cy="50736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36062" y="1052513"/>
            <a:ext cx="8247185" cy="5073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EED7C-7190-40A3-B20F-721B435BE2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040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6062" y="1052513"/>
            <a:ext cx="10013462" cy="431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3EFE8-C838-45C8-8079-8B26730517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2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562722" indent="0" algn="ctr">
              <a:buNone/>
              <a:defRPr/>
            </a:lvl2pPr>
            <a:lvl3pPr marL="1125444" indent="0" algn="ctr">
              <a:buNone/>
              <a:defRPr/>
            </a:lvl3pPr>
            <a:lvl4pPr marL="1688165" indent="0" algn="ctr">
              <a:buNone/>
              <a:defRPr/>
            </a:lvl4pPr>
            <a:lvl5pPr marL="2250887" indent="0" algn="ctr">
              <a:buNone/>
              <a:defRPr/>
            </a:lvl5pPr>
            <a:lvl6pPr marL="2813609" indent="0" algn="ctr">
              <a:buNone/>
              <a:defRPr/>
            </a:lvl6pPr>
            <a:lvl7pPr marL="3376331" indent="0" algn="ctr">
              <a:buNone/>
              <a:defRPr/>
            </a:lvl7pPr>
            <a:lvl8pPr marL="3939052" indent="0" algn="ctr">
              <a:buNone/>
              <a:defRPr/>
            </a:lvl8pPr>
            <a:lvl9pPr marL="4501774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07443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3991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/>
            </a:lvl1pPr>
            <a:lvl2pPr marL="562722" indent="0">
              <a:buNone/>
              <a:defRPr sz="2215"/>
            </a:lvl2pPr>
            <a:lvl3pPr marL="1125444" indent="0">
              <a:buNone/>
              <a:defRPr sz="1969"/>
            </a:lvl3pPr>
            <a:lvl4pPr marL="1688165" indent="0">
              <a:buNone/>
              <a:defRPr sz="1723"/>
            </a:lvl4pPr>
            <a:lvl5pPr marL="2250887" indent="0">
              <a:buNone/>
              <a:defRPr sz="1723"/>
            </a:lvl5pPr>
            <a:lvl6pPr marL="2813609" indent="0">
              <a:buNone/>
              <a:defRPr sz="1723"/>
            </a:lvl6pPr>
            <a:lvl7pPr marL="3376331" indent="0">
              <a:buNone/>
              <a:defRPr sz="1723"/>
            </a:lvl7pPr>
            <a:lvl8pPr marL="3939052" indent="0">
              <a:buNone/>
              <a:defRPr sz="1723"/>
            </a:lvl8pPr>
            <a:lvl9pPr marL="4501774" indent="0">
              <a:buNone/>
              <a:defRPr sz="17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62425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7563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88426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3345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77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F992C-F1AA-4A66-8CC7-87949E2D522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0242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30966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2480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88136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0476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/>
            </a:lvl1pPr>
            <a:lvl2pPr marL="562722" indent="0">
              <a:buNone/>
              <a:defRPr sz="2215"/>
            </a:lvl2pPr>
            <a:lvl3pPr marL="1125444" indent="0">
              <a:buNone/>
              <a:defRPr sz="1969"/>
            </a:lvl3pPr>
            <a:lvl4pPr marL="1688165" indent="0">
              <a:buNone/>
              <a:defRPr sz="1723"/>
            </a:lvl4pPr>
            <a:lvl5pPr marL="2250887" indent="0">
              <a:buNone/>
              <a:defRPr sz="1723"/>
            </a:lvl5pPr>
            <a:lvl6pPr marL="2813609" indent="0">
              <a:buNone/>
              <a:defRPr sz="1723"/>
            </a:lvl6pPr>
            <a:lvl7pPr marL="3376331" indent="0">
              <a:buNone/>
              <a:defRPr sz="1723"/>
            </a:lvl7pPr>
            <a:lvl8pPr marL="3939052" indent="0">
              <a:buNone/>
              <a:defRPr sz="1723"/>
            </a:lvl8pPr>
            <a:lvl9pPr marL="4501774" indent="0">
              <a:buNone/>
              <a:defRPr sz="17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3D587-9E88-4BBC-A5ED-063E6CDE2F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3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7D5C8-CBD0-466B-8C80-D963F5617A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028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691C7-E646-43CD-B762-BB00A3AEE5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959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67BE-DBC0-4623-8B14-EB6DFEF5475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368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0A1F7-B8A1-42CB-81DC-06B1B2881C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67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7C36C-3CCD-4277-A365-9BEFAAC9AFD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981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44CB-1BEC-43BB-9219-E16F9F1E3E4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134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4"/>
            <p:custDataLst>
              <p:tags r:id="rId14"/>
            </p:custDataLst>
          </p:nvPr>
        </p:nvSpPr>
        <p:spPr bwMode="auto">
          <a:xfrm>
            <a:off x="5636847" y="6542088"/>
            <a:ext cx="974969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77" b="1">
                <a:solidFill>
                  <a:srgbClr val="00B0F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A48784F-EA94-42B7-A177-3C65222496B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graphicFrame>
        <p:nvGraphicFramePr>
          <p:cNvPr id="1030" name="Rectangle 13" hidden="1"/>
          <p:cNvGraphicFramePr>
            <a:graphicFrameLocks/>
          </p:cNvGraphicFramePr>
          <p:nvPr>
            <p:custDataLst>
              <p:tags r:id="rId15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0" imgH="0" progId="">
                  <p:embed/>
                </p:oleObj>
              </mc:Choice>
              <mc:Fallback>
                <p:oleObj r:id="rId17" imgW="0" imgH="0" progId="">
                  <p:embed/>
                  <p:pic>
                    <p:nvPicPr>
                      <p:cNvPr id="0" name="Rectangle 13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"/>
          <p:cNvSpPr>
            <a:spLocks noGrp="1" noChangeArrowheads="1"/>
          </p:cNvSpPr>
          <p:nvPr userDrawn="1">
            <p:ph type="title"/>
            <p:custDataLst>
              <p:tags r:id="rId16"/>
            </p:custDataLst>
          </p:nvPr>
        </p:nvSpPr>
        <p:spPr bwMode="auto">
          <a:xfrm>
            <a:off x="1913047" y="146129"/>
            <a:ext cx="10264424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7" descr="../logo.png"/>
          <p:cNvPicPr/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 b="12255"/>
          <a:stretch/>
        </p:blipFill>
        <p:spPr bwMode="auto">
          <a:xfrm>
            <a:off x="7193" y="0"/>
            <a:ext cx="1876339" cy="724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3200" b="1" kern="1200" dirty="0" smtClean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5416">
          <a:solidFill>
            <a:srgbClr val="003668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5416">
          <a:solidFill>
            <a:srgbClr val="003668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5416">
          <a:solidFill>
            <a:srgbClr val="003668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5416">
          <a:solidFill>
            <a:srgbClr val="003668"/>
          </a:solidFill>
          <a:latin typeface="HY견고딕" pitchFamily="18" charset="-127"/>
          <a:ea typeface="HY견고딕" pitchFamily="18" charset="-127"/>
        </a:defRPr>
      </a:lvl5pPr>
      <a:lvl6pPr marL="562722" algn="l" rtl="0" fontAlgn="base" latinLnBrk="1">
        <a:spcBef>
          <a:spcPct val="0"/>
        </a:spcBef>
        <a:spcAft>
          <a:spcPct val="0"/>
        </a:spcAft>
        <a:defRPr kumimoji="1">
          <a:solidFill>
            <a:srgbClr val="003668"/>
          </a:solidFill>
          <a:latin typeface="HY견고딕" pitchFamily="18" charset="-127"/>
          <a:ea typeface="HY견고딕" pitchFamily="18" charset="-127"/>
        </a:defRPr>
      </a:lvl6pPr>
      <a:lvl7pPr marL="1125444" algn="l" rtl="0" fontAlgn="base" latinLnBrk="1">
        <a:spcBef>
          <a:spcPct val="0"/>
        </a:spcBef>
        <a:spcAft>
          <a:spcPct val="0"/>
        </a:spcAft>
        <a:defRPr kumimoji="1">
          <a:solidFill>
            <a:srgbClr val="003668"/>
          </a:solidFill>
          <a:latin typeface="HY견고딕" pitchFamily="18" charset="-127"/>
          <a:ea typeface="HY견고딕" pitchFamily="18" charset="-127"/>
        </a:defRPr>
      </a:lvl7pPr>
      <a:lvl8pPr marL="1688165" algn="l" rtl="0" fontAlgn="base" latinLnBrk="1">
        <a:spcBef>
          <a:spcPct val="0"/>
        </a:spcBef>
        <a:spcAft>
          <a:spcPct val="0"/>
        </a:spcAft>
        <a:defRPr kumimoji="1">
          <a:solidFill>
            <a:srgbClr val="003668"/>
          </a:solidFill>
          <a:latin typeface="HY견고딕" pitchFamily="18" charset="-127"/>
          <a:ea typeface="HY견고딕" pitchFamily="18" charset="-127"/>
        </a:defRPr>
      </a:lvl8pPr>
      <a:lvl9pPr marL="2250887" algn="l" rtl="0" fontAlgn="base" latinLnBrk="1">
        <a:spcBef>
          <a:spcPct val="0"/>
        </a:spcBef>
        <a:spcAft>
          <a:spcPct val="0"/>
        </a:spcAft>
        <a:defRPr kumimoji="1">
          <a:solidFill>
            <a:srgbClr val="003668"/>
          </a:solidFill>
          <a:latin typeface="HY견고딕" pitchFamily="18" charset="-127"/>
          <a:ea typeface="HY견고딕" pitchFamily="18" charset="-127"/>
        </a:defRPr>
      </a:lvl9pPr>
    </p:titleStyle>
    <p:bodyStyle>
      <a:lvl1pPr marL="422041" indent="-42204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939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446">
          <a:solidFill>
            <a:schemeClr val="tx1"/>
          </a:solidFill>
          <a:latin typeface="+mn-lt"/>
          <a:ea typeface="+mn-ea"/>
        </a:defRPr>
      </a:lvl2pPr>
      <a:lvl3pPr marL="1406804" indent="-28136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54">
          <a:solidFill>
            <a:schemeClr val="tx1"/>
          </a:solidFill>
          <a:latin typeface="+mn-lt"/>
          <a:ea typeface="+mn-ea"/>
        </a:defRPr>
      </a:lvl3pPr>
      <a:lvl4pPr marL="1969526" indent="-28136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62">
          <a:solidFill>
            <a:schemeClr val="tx1"/>
          </a:solidFill>
          <a:latin typeface="+mn-lt"/>
          <a:ea typeface="+mn-ea"/>
        </a:defRPr>
      </a:lvl4pPr>
      <a:lvl5pPr marL="2532248" indent="-28136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5pPr>
      <a:lvl6pPr marL="3094970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6pPr>
      <a:lvl7pPr marL="3657691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7pPr>
      <a:lvl8pPr marL="4220413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8pPr>
      <a:lvl9pPr marL="4783135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4"/>
          <p:cNvSpPr>
            <a:spLocks noChangeArrowheads="1"/>
          </p:cNvSpPr>
          <p:nvPr/>
        </p:nvSpPr>
        <p:spPr bwMode="auto">
          <a:xfrm>
            <a:off x="5984117" y="3127146"/>
            <a:ext cx="223766" cy="3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0769" tIns="57600" rIns="110769" bIns="57600" anchor="ctr">
            <a:spAutoFit/>
          </a:bodyPr>
          <a:lstStyle>
            <a:lvl1pPr eaLnBrk="0" hangingPunct="0"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kumimoji="0" lang="ko-KR" altLang="en-US" sz="1723" b="1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562722" algn="l" rtl="0" fontAlgn="base" latinLnBrk="1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125444" algn="l" rtl="0" fontAlgn="base" latinLnBrk="1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688165" algn="l" rtl="0" fontAlgn="base" latinLnBrk="1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250887" algn="l" rtl="0" fontAlgn="base" latinLnBrk="1">
        <a:spcBef>
          <a:spcPct val="0"/>
        </a:spcBef>
        <a:spcAft>
          <a:spcPct val="0"/>
        </a:spcAft>
        <a:defRPr kumimoji="1" sz="1969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422041" indent="-422041" algn="l" defTabSz="1107859" rtl="0" eaLnBrk="0" fontAlgn="base" latinLnBrk="1" hangingPunct="0">
        <a:spcBef>
          <a:spcPts val="1846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kumimoji="1" sz="1723">
          <a:solidFill>
            <a:schemeClr val="tx1"/>
          </a:solidFill>
          <a:latin typeface="+mn-lt"/>
          <a:ea typeface="+mn-ea"/>
          <a:cs typeface="+mn-cs"/>
        </a:defRPr>
      </a:lvl1pPr>
      <a:lvl2pPr marL="349748" indent="-347793" algn="l" defTabSz="1107859" rtl="0" eaLnBrk="0" fontAlgn="base" latinLnBrk="1" hangingPunct="0">
        <a:spcBef>
          <a:spcPts val="1231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n"/>
        <a:defRPr kumimoji="1" sz="1723">
          <a:solidFill>
            <a:schemeClr val="tx1"/>
          </a:solidFill>
          <a:latin typeface="+mn-lt"/>
          <a:ea typeface="+mn-ea"/>
        </a:defRPr>
      </a:lvl2pPr>
      <a:lvl3pPr marL="668232" indent="-316531" algn="l" defTabSz="1107859" rtl="0" eaLnBrk="0" fontAlgn="base" latinLnBrk="1" hangingPunct="0">
        <a:spcBef>
          <a:spcPts val="615"/>
        </a:spcBef>
        <a:spcAft>
          <a:spcPct val="0"/>
        </a:spcAft>
        <a:buClr>
          <a:schemeClr val="tx1"/>
        </a:buClr>
        <a:buFont typeface="맑은 고딕" panose="020B0503020000020004" pitchFamily="50" charset="-127"/>
        <a:buChar char="–"/>
        <a:defRPr kumimoji="1" sz="1723">
          <a:solidFill>
            <a:schemeClr val="tx1"/>
          </a:solidFill>
          <a:latin typeface="+mn-lt"/>
          <a:ea typeface="+mn-ea"/>
        </a:defRPr>
      </a:lvl3pPr>
      <a:lvl4pPr marL="1002349" indent="-332162" algn="l" defTabSz="1107859" rtl="0" eaLnBrk="0" fontAlgn="base" latinLnBrk="1" hangingPunct="0">
        <a:spcBef>
          <a:spcPts val="615"/>
        </a:spcBef>
        <a:spcAft>
          <a:spcPct val="0"/>
        </a:spcAft>
        <a:buClr>
          <a:schemeClr val="tx1"/>
        </a:buClr>
        <a:buFont typeface="맑은 고딕" panose="020B0503020000020004" pitchFamily="50" charset="-127"/>
        <a:buChar char="–"/>
        <a:defRPr kumimoji="1" sz="1723">
          <a:solidFill>
            <a:schemeClr val="tx1"/>
          </a:solidFill>
          <a:latin typeface="+mn-lt"/>
          <a:ea typeface="+mn-ea"/>
        </a:defRPr>
      </a:lvl4pPr>
      <a:lvl5pPr marL="1359911" indent="-355609" algn="l" defTabSz="1107859" rtl="0" eaLnBrk="0" fontAlgn="base" latinLnBrk="1" hangingPunct="0">
        <a:spcBef>
          <a:spcPts val="615"/>
        </a:spcBef>
        <a:spcAft>
          <a:spcPct val="0"/>
        </a:spcAft>
        <a:buClr>
          <a:schemeClr val="tx1"/>
        </a:buClr>
        <a:buFont typeface="맑은 고딕" panose="020B0503020000020004" pitchFamily="50" charset="-127"/>
        <a:buChar char="»"/>
        <a:defRPr kumimoji="1" sz="1723">
          <a:solidFill>
            <a:schemeClr val="tx1"/>
          </a:solidFill>
          <a:latin typeface="+mn-lt"/>
          <a:ea typeface="+mn-ea"/>
        </a:defRPr>
      </a:lvl5pPr>
      <a:lvl6pPr marL="1922633" indent="-355609" algn="l" defTabSz="1107859" rtl="0" fontAlgn="base" latinLnBrk="1">
        <a:spcBef>
          <a:spcPts val="615"/>
        </a:spcBef>
        <a:spcAft>
          <a:spcPct val="0"/>
        </a:spcAft>
        <a:buClr>
          <a:schemeClr val="tx1"/>
        </a:buClr>
        <a:buFont typeface="맑은 고딕" pitchFamily="50" charset="-127"/>
        <a:buChar char="»"/>
        <a:defRPr kumimoji="1" sz="1723">
          <a:solidFill>
            <a:schemeClr val="tx1"/>
          </a:solidFill>
          <a:latin typeface="+mn-lt"/>
          <a:ea typeface="+mn-ea"/>
        </a:defRPr>
      </a:lvl6pPr>
      <a:lvl7pPr marL="2485354" indent="-355609" algn="l" defTabSz="1107859" rtl="0" fontAlgn="base" latinLnBrk="1">
        <a:spcBef>
          <a:spcPts val="615"/>
        </a:spcBef>
        <a:spcAft>
          <a:spcPct val="0"/>
        </a:spcAft>
        <a:buClr>
          <a:schemeClr val="tx1"/>
        </a:buClr>
        <a:buFont typeface="맑은 고딕" pitchFamily="50" charset="-127"/>
        <a:buChar char="»"/>
        <a:defRPr kumimoji="1" sz="1723">
          <a:solidFill>
            <a:schemeClr val="tx1"/>
          </a:solidFill>
          <a:latin typeface="+mn-lt"/>
          <a:ea typeface="+mn-ea"/>
        </a:defRPr>
      </a:lvl7pPr>
      <a:lvl8pPr marL="3048076" indent="-355609" algn="l" defTabSz="1107859" rtl="0" fontAlgn="base" latinLnBrk="1">
        <a:spcBef>
          <a:spcPts val="615"/>
        </a:spcBef>
        <a:spcAft>
          <a:spcPct val="0"/>
        </a:spcAft>
        <a:buClr>
          <a:schemeClr val="tx1"/>
        </a:buClr>
        <a:buFont typeface="맑은 고딕" pitchFamily="50" charset="-127"/>
        <a:buChar char="»"/>
        <a:defRPr kumimoji="1" sz="1723">
          <a:solidFill>
            <a:schemeClr val="tx1"/>
          </a:solidFill>
          <a:latin typeface="+mn-lt"/>
          <a:ea typeface="+mn-ea"/>
        </a:defRPr>
      </a:lvl8pPr>
      <a:lvl9pPr marL="3610798" indent="-355609" algn="l" defTabSz="1107859" rtl="0" fontAlgn="base" latinLnBrk="1">
        <a:spcBef>
          <a:spcPts val="615"/>
        </a:spcBef>
        <a:spcAft>
          <a:spcPct val="0"/>
        </a:spcAft>
        <a:buClr>
          <a:schemeClr val="tx1"/>
        </a:buClr>
        <a:buFont typeface="맑은 고딕" pitchFamily="50" charset="-127"/>
        <a:buChar char="»"/>
        <a:defRPr kumimoji="1" sz="172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8"/>
          <p:cNvSpPr>
            <a:spLocks noChangeArrowheads="1"/>
          </p:cNvSpPr>
          <p:nvPr/>
        </p:nvSpPr>
        <p:spPr bwMode="auto">
          <a:xfrm>
            <a:off x="3174014" y="3140968"/>
            <a:ext cx="5843972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lang="en-US" altLang="ko-KR" sz="24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 by</a:t>
            </a:r>
          </a:p>
          <a:p>
            <a:pPr algn="ctr" eaLnBrk="1" latinLnBrk="1" hangingPunct="1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Murali, Ph.D., </a:t>
            </a:r>
          </a:p>
          <a:p>
            <a:pPr algn="ctr" eaLnBrk="1" latinLnBrk="1" hangingPunct="1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Professor,</a:t>
            </a:r>
          </a:p>
          <a:p>
            <a:pPr algn="ctr" eaLnBrk="1" latinLnBrk="1" hangingPunct="1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Mechanical Engineering, SRM IST, Kattankulathur. </a:t>
            </a:r>
          </a:p>
        </p:txBody>
      </p:sp>
      <p:sp>
        <p:nvSpPr>
          <p:cNvPr id="8" name="Rectangle 108"/>
          <p:cNvSpPr>
            <a:spLocks noChangeArrowheads="1"/>
          </p:cNvSpPr>
          <p:nvPr/>
        </p:nvSpPr>
        <p:spPr bwMode="auto">
          <a:xfrm>
            <a:off x="1352473" y="1736114"/>
            <a:ext cx="948705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Code</a:t>
            </a:r>
          </a:p>
          <a:p>
            <a:pPr algn="ctr" eaLnBrk="1" latinLnBrk="1" hangingPunct="1"/>
            <a:r>
              <a:rPr lang="en-US" altLang="ko-KR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18MEO113T - Design of Experiments</a:t>
            </a:r>
            <a:endParaRPr lang="en-US" altLang="ko-KR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" y="0"/>
            <a:ext cx="3530736" cy="1474446"/>
          </a:xfrm>
          <a:prstGeom prst="rect">
            <a:avLst/>
          </a:prstGeom>
        </p:spPr>
      </p:pic>
      <p:sp>
        <p:nvSpPr>
          <p:cNvPr id="9" name="Rectangle 108">
            <a:extLst>
              <a:ext uri="{FF2B5EF4-FFF2-40B4-BE49-F238E27FC236}">
                <a16:creationId xmlns:a16="http://schemas.microsoft.com/office/drawing/2014/main" id="{845536B5-86B2-4C99-92FD-2675FEF5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5553236"/>
            <a:ext cx="1207266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2B37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lang="en-US" altLang="ko-KR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Disclaimer </a:t>
            </a:r>
          </a:p>
          <a:p>
            <a:pPr algn="ctr" eaLnBrk="1" latinLnBrk="1" hangingPunct="1"/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content prepared in the presentation are from various sources, only used for education purpose. Thanks to all the sources. </a:t>
            </a:r>
          </a:p>
          <a:p>
            <a:pPr algn="ctr" eaLnBrk="1" latinLnBrk="1" hangingPunct="1"/>
            <a:endParaRPr lang="en-US" altLang="ko-K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5"/>
    </mc:Choice>
    <mc:Fallback xmlns="">
      <p:transition spd="slow" advTm="26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Background of response surface design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latinLnBrk="0"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a response surface equation and the equation for a factorial design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the addition of the squared (or quadratic) terms that lets you model curvature in the response, making them useful for: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Understanding or mapping a region of a response surface. Response surface equations model how changes in variables affect a response of interest.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Finding the levels of variables that optimize a response.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Selecting the operating conditions to meet specifications.</a:t>
            </a:r>
          </a:p>
          <a:p>
            <a:pPr algn="just" latinLnBrk="0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you would like to determine the best conditions for injection-molding a plastic part. You first used a screening or factorial experiment to determine the significant factors (temperature, pressure, cooling rate). You can use a response surface designed experiment to determine the optimal settings for each factor.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3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Background of response surface design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latinLnBrk="0"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a response surface equation and the equation for a factorial design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latinLnBrk="0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two-level factorial (or fractional factorial) design looks for linear trends, possibly with interactions 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Does the variable significantly impact the response? In what direction?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It helps to define the next experiment.</a:t>
            </a:r>
          </a:p>
          <a:p>
            <a:pPr algn="just" latinLnBrk="0">
              <a:lnSpc>
                <a:spcPct val="150000"/>
              </a:lnSpc>
            </a:pP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Surface Methodology (RSM)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looks for quadratic or higher order trends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Assumes all variable are significant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A quadratic response always has a stationary point (minimum or maximum or saddle point)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Can be used to optimize a process</a:t>
            </a:r>
            <a:endParaRPr lang="en-IN" sz="150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Background of response surface design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D689E-0129-D6E9-C3A7-260BA20D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072244"/>
            <a:ext cx="6012668" cy="52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Background of response surface design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EC82A-866C-5671-16CD-3E085C14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944724"/>
            <a:ext cx="11598702" cy="47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Background of response surface design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334C0-7E90-5B99-EF3C-9CE63B04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0" y="980728"/>
            <a:ext cx="10506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Background of response surface design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764"/>
            <a:ext cx="12192000" cy="49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2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Background of response surface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" y="1264072"/>
            <a:ext cx="12192000" cy="52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0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Background of response surface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08" y="1448780"/>
            <a:ext cx="12192000" cy="49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Background of response surface design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Method of Steepest Ascent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2796"/>
            <a:ext cx="12192000" cy="49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2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980729"/>
            <a:ext cx="5234372" cy="5145436"/>
          </a:xfrm>
        </p:spPr>
        <p:txBody>
          <a:bodyPr/>
          <a:lstStyle/>
          <a:p>
            <a:pPr marL="0" indent="0" algn="just" latinLnBrk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chemical engineer is interested in determining the operating conditions that maximize the yield of a process. Two controllable variables influence process yield: reaction time and reaction temperature. The engineer is currently operating the process with a reaction time of 35 minutes and a temperature of 155°F, which result in yields of around 40 percent. Because it is unlikely that this region contains the optimum, she fits a first-order model and applies the method of steepest ascent.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238872"/>
            <a:ext cx="5791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F6175C-2F55-4953-8B57-639139EF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8024D-BDF5-42EB-9C9A-A7677E115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dirty="0"/>
              <a:t>Unit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64328-B254-4214-BCAA-48DE6ACA7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A44CB-1BEC-43BB-9219-E16F9F1E3E4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858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1 (RSM First-order Model)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variable = Process yield = Y = 40%</a:t>
                </a:r>
              </a:p>
              <a:p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operating condition: </a:t>
                </a:r>
              </a:p>
              <a:p>
                <a:pPr lvl="1"/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Natural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907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sz="1907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) = Coded variable (X1) = R</a:t>
                </a:r>
                <a:r>
                  <a:rPr lang="en-US" sz="1907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eaction</a:t>
                </a:r>
                <a:r>
                  <a:rPr lang="en-US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of 35 minutes </a:t>
                </a:r>
              </a:p>
              <a:p>
                <a:pPr lvl="1"/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Natural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) = Coded variable (X2) = </a:t>
                </a:r>
                <a:r>
                  <a:rPr lang="en-US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Temperature of 155°F</a:t>
                </a:r>
                <a:endParaRPr lang="en-IN" sz="1907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22" t="-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 bwMode="auto">
          <a:xfrm flipV="1">
            <a:off x="2480476" y="3501008"/>
            <a:ext cx="0" cy="244827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2480476" y="5949280"/>
            <a:ext cx="2916324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35444" y="4365104"/>
            <a:ext cx="1606387" cy="104411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816" y="6057292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9022" y="334711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50112" y="53714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40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0307" y="537147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52620" y="514560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D700"/>
                </a:solidFill>
              </a:rPr>
              <a:t>150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90725" y="415740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D700"/>
                </a:solidFill>
              </a:rPr>
              <a:t>160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904793" y="4463697"/>
            <a:ext cx="62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D700"/>
                </a:solidFill>
              </a:rPr>
              <a:t>Temp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2590" y="6106951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Time</a:t>
            </a:r>
          </a:p>
        </p:txBody>
      </p:sp>
      <p:sp>
        <p:nvSpPr>
          <p:cNvPr id="26" name="Oval 25"/>
          <p:cNvSpPr/>
          <p:nvPr/>
        </p:nvSpPr>
        <p:spPr>
          <a:xfrm>
            <a:off x="3902638" y="4833160"/>
            <a:ext cx="72000" cy="72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33504" y="4478924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462C7"/>
                </a:solidFill>
              </a:rPr>
              <a:t>(35, 155)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11924" y="2934816"/>
            <a:ext cx="5856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factorial design with center point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X1: High = 40 min (+1); Low = 30 min (-1)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X2: High = 160 F (+1); Low = 150 F (-1)</a:t>
            </a:r>
          </a:p>
        </p:txBody>
      </p:sp>
    </p:spTree>
    <p:extLst>
      <p:ext uri="{BB962C8B-B14F-4D97-AF65-F5344CB8AC3E}">
        <p14:creationId xmlns:p14="http://schemas.microsoft.com/office/powerpoint/2010/main" val="82365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432"/>
            <a:ext cx="11430000" cy="3981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89422" y="5335229"/>
                <a:ext cx="6926255" cy="150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40.44 = Average of all Y observation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)…</a:t>
                </a:r>
              </a:p>
              <a:p>
                <a:endParaRPr lang="en-IN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1 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𝐸𝑓𝑓𝑒𝑐𝑡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1)</m:t>
                    </m:r>
                  </m:oMath>
                </a14:m>
                <a:r>
                  <a:rPr lang="en-IN" sz="20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40.9+41.5</m:t>
                            </m:r>
                          </m:num>
                          <m:den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−(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39.3+40.0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sz="2000" dirty="0"/>
                  <a:t> = 0.775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𝐸𝑓𝑓𝑒𝑐𝑡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40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+41.5</m:t>
                            </m:r>
                          </m:num>
                          <m:den>
                            <m:r>
                              <a:rPr lang="en-I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−(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39.3+40.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lang="en-IN" sz="2000" dirty="0"/>
                  <a:t> = 0.325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2" y="5335229"/>
                <a:ext cx="6926255" cy="1506053"/>
              </a:xfrm>
              <a:prstGeom prst="rect">
                <a:avLst/>
              </a:prstGeom>
              <a:blipFill rotWithShape="0">
                <a:blip r:embed="rId4"/>
                <a:stretch>
                  <a:fillRect l="-880" t="-1619" b="-8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0" y="4630379"/>
            <a:ext cx="1847850" cy="70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49180" y="4779938"/>
                <a:ext cx="15741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cs typeface="Arial" panose="020B0604020202020204" pitchFamily="34" charset="0"/>
                  </a:rPr>
                  <a:t>Y=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80" y="4779938"/>
                <a:ext cx="157414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163" t="-3922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/>
          <p:cNvSpPr/>
          <p:nvPr/>
        </p:nvSpPr>
        <p:spPr>
          <a:xfrm>
            <a:off x="2794386" y="4691511"/>
            <a:ext cx="97840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600" y="4688968"/>
            <a:ext cx="6096001" cy="5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1 (First-order RSM)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atinLnBrk="0">
                  <a:lnSpc>
                    <a:spcPct val="200000"/>
                  </a:lnSpc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order to check, </a:t>
                </a:r>
                <a:r>
                  <a:rPr lang="en-IN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whether the first-order model fitted or not</a:t>
                </a: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 to check the following:</a:t>
                </a:r>
              </a:p>
              <a:p>
                <a:pPr marL="1019922" lvl="1" indent="-457200" latinLnBrk="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the Error (based on central point observation)</a:t>
                </a:r>
              </a:p>
              <a:p>
                <a:pPr marL="1019922" lvl="1" indent="-457200" latinLnBrk="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Test for Interaction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907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IN" sz="1907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IN" sz="1907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IN" sz="1907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IN" sz="1907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1907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1907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1907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1907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 significant or not?</a:t>
                </a:r>
              </a:p>
              <a:p>
                <a:pPr marL="1019922" lvl="1" indent="-457200" latinLnBrk="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Test for Quadratic effects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IN" sz="1907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IN" sz="1907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1907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1907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1907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1907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  <m:sup/>
                    </m:sSubSup>
                    <m:sSubSup>
                      <m:sSubSupPr>
                        <m:ctrlP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1907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  <m:sup/>
                    </m:sSubSup>
                    <m:sSubSup>
                      <m:sSubSupPr>
                        <m:ctrlP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1907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1907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 whether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  <m:sup/>
                    </m:sSubSup>
                    <m:r>
                      <a:rPr lang="en-IN" sz="1907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1907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  <m:sup/>
                    </m:sSubSup>
                  </m:oMath>
                </a14:m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 significant or not?</a:t>
                </a:r>
              </a:p>
              <a:p>
                <a:pPr marL="1019922" lvl="1" indent="-457200" latinLnBrk="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IN" sz="1907" dirty="0">
                    <a:latin typeface="Arial" panose="020B0604020202020204" pitchFamily="34" charset="0"/>
                    <a:cs typeface="Arial" panose="020B0604020202020204" pitchFamily="34" charset="0"/>
                  </a:rPr>
                  <a:t>If step 2 and step 3 is equal to zero, then we can say the first-order model is fit. If not, we have to analysis further.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2" b="-5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8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1 (First-order RSM)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0340" indent="0" latinLnBrk="0">
              <a:lnSpc>
                <a:spcPct val="200000"/>
              </a:lnSpc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1. Estimate the Error (based on central point observation)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24" y="2420888"/>
            <a:ext cx="8686800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632" y="1829892"/>
            <a:ext cx="1014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Error = [Sum of square of all the values/responses – (squares of sum of all the values)/n] / n-1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795" y="3599132"/>
            <a:ext cx="554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mean square Error (MS</a:t>
            </a:r>
            <a:r>
              <a:rPr lang="en-I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 = 0.0430</a:t>
            </a:r>
          </a:p>
        </p:txBody>
      </p:sp>
    </p:spTree>
    <p:extLst>
      <p:ext uri="{BB962C8B-B14F-4D97-AF65-F5344CB8AC3E}">
        <p14:creationId xmlns:p14="http://schemas.microsoft.com/office/powerpoint/2010/main" val="1411695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1 (First-order RSM)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3632" y="692696"/>
            <a:ext cx="10972800" cy="5145436"/>
          </a:xfrm>
        </p:spPr>
        <p:txBody>
          <a:bodyPr/>
          <a:lstStyle/>
          <a:p>
            <a:pPr marL="70340" indent="0" latinLnBrk="0">
              <a:lnSpc>
                <a:spcPct val="150000"/>
              </a:lnSpc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2. Test for Interaction Estimate the Error</a:t>
            </a:r>
          </a:p>
          <a:p>
            <a:pPr marL="70340" indent="0" latinLnBrk="0">
              <a:lnSpc>
                <a:spcPct val="150000"/>
              </a:lnSpc>
              <a:buNone/>
            </a:pPr>
            <a:endParaRPr lang="en-IN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31404" y="1592796"/>
                <a:ext cx="1114659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first-order model assumes that the variables </a:t>
                </a:r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and </a:t>
                </a:r>
                <a:r>
                  <a:rPr lang="en-U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 have an </a:t>
                </a:r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additive effect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the response. The interaction between the variables would be represented by the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a cross-product term x1x2 added to the model.</a:t>
                </a:r>
              </a:p>
              <a:p>
                <a:pPr algn="just"/>
                <a:endParaRPr lang="en-IN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I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least squares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 of this coefficient is just one-half the interaction effect calculated as in an ordinary 2</a:t>
                </a:r>
                <a:r>
                  <a:rPr lang="en-US" sz="2400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factorial design,</a:t>
                </a:r>
                <a:endParaRPr lang="en-IN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1592796"/>
                <a:ext cx="11146592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875" t="-1591" r="-821" b="-43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654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1 (First-order RSM)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13632" y="692696"/>
                <a:ext cx="10972800" cy="5145436"/>
              </a:xfrm>
            </p:spPr>
            <p:txBody>
              <a:bodyPr/>
              <a:lstStyle/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2. Test for Interaction Estimate the Error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for Interaction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significant or not?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So, Hypothesis H0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 0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Alternative H1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≠ 0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estimated from factorial points.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 Interaction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of (39.3+41.5) – Average of (40+40.9)] = - 0.025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400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(or)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IN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41.5+39.3-40.9-40]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Hence, Interaction = AB/2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0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r>
                      <a:rPr lang="en-IN" sz="2000" b="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IN" sz="2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41.5+39.3-40.9-40] = -0.025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endParaRPr lang="en-IN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632" y="692696"/>
                <a:ext cx="10972800" cy="5145436"/>
              </a:xfrm>
              <a:blipFill>
                <a:blip r:embed="rId3"/>
                <a:stretch>
                  <a:fillRect l="-222" b="-120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9228348" y="2528900"/>
            <a:ext cx="1606387" cy="104411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43016" y="353526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40.9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73211" y="3535268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39.3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34735" y="233744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41.5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51223" y="22211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18134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1 (First-order RSM)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13632" y="692696"/>
                <a:ext cx="10972800" cy="5145436"/>
              </a:xfrm>
            </p:spPr>
            <p:txBody>
              <a:bodyPr/>
              <a:lstStyle/>
              <a:p>
                <a:pPr marL="70340" indent="0" algn="just" latinLnBrk="0">
                  <a:lnSpc>
                    <a:spcPct val="150000"/>
                  </a:lnSpc>
                  <a:buNone/>
                </a:pPr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2. Test for Interaction Estimate the Error</a:t>
                </a: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for Interaction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significant or not?</a:t>
                </a: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Hence, Interaction =  -0.025 with DOF = 1</a:t>
                </a: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r>
                  <a:rPr lang="en-IN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0.0430 with DOF = 4</a:t>
                </a:r>
                <a:endParaRPr lang="en-IN" sz="20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r>
                  <a:rPr lang="en-IN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have to know whether interaction is significant or not, hence, compare the interaction value with MS</a:t>
                </a:r>
                <a:r>
                  <a:rPr lang="en-IN" sz="2400" baseline="-250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r>
                  <a:rPr lang="en-IN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𝐷𝑂𝐹</m:t>
                            </m:r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IN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−0.1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IN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den>
                        </m:f>
                      </m:num>
                      <m:den>
                        <m:r>
                          <a:rPr lang="en-IN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0.0430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=0.058</m:t>
                    </m:r>
                  </m:oMath>
                </a14:m>
                <a:r>
                  <a:rPr lang="en-IN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…which is small and insignificant or negligible.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632" y="692696"/>
                <a:ext cx="10972800" cy="5145436"/>
              </a:xfrm>
              <a:blipFill>
                <a:blip r:embed="rId3"/>
                <a:stretch>
                  <a:fillRect l="-222" r="-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943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692696"/>
                <a:ext cx="10972800" cy="5145436"/>
              </a:xfrm>
            </p:spPr>
            <p:txBody>
              <a:bodyPr/>
              <a:lstStyle/>
              <a:p>
                <a:pPr latinLnBrk="0"/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3: Test for Quadratic effects whether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𝜷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𝟏𝟏</m:t>
                        </m:r>
                      </m:sub>
                      <m:sup/>
                    </m:sSubSup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𝜷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𝟐𝟐</m:t>
                        </m:r>
                      </m:sub>
                      <m:sup/>
                    </m:sSubSup>
                  </m:oMath>
                </a14:m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significant or not?</a:t>
                </a:r>
              </a:p>
              <a:p>
                <a:pPr latinLnBrk="0"/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					whether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  <m:sup/>
                    </m:sSubSup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  <m:sup/>
                    </m:sSubSup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𝑌𝐹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𝑌𝐶</m:t>
                    </m:r>
                  </m:oMath>
                </a14:m>
                <a:endParaRPr lang="en-IN" sz="2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                                         = 40.425 – 40.46 = -0.035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                   </a:t>
                </a:r>
                <a:r>
                  <a:rPr lang="en-I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Hypothesis H0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I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 0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r>
                  <a:rPr lang="en-I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                   Alternative H1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11</m:t>
                            </m:r>
                          </m:sub>
                        </m:s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≠ 0</a:t>
                </a: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endParaRPr lang="en-I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endParaRPr lang="en-I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:endParaRPr lang="en-I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0340" indent="0" latinLnBrk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IN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0.063</m:t>
                    </m:r>
                  </m:oMath>
                </a14:m>
                <a:r>
                  <a:rPr lang="en-IN" sz="24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…which is small, hence, there is no indication of a pure quadratic effect.</a:t>
                </a: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692696"/>
                <a:ext cx="10972800" cy="5145436"/>
              </a:xfrm>
              <a:blipFill>
                <a:blip r:embed="rId3"/>
                <a:stretch>
                  <a:fillRect l="-722" b="-10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19436" y="2348880"/>
            <a:ext cx="2376264" cy="162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54314" y="3103108"/>
            <a:ext cx="106507" cy="1117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3843" y="4003564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Factorial portion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95396" y="2053713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Factorial portion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742" y="2012883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Factorial portion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003" y="3959435"/>
            <a:ext cx="152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Factorial portion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9904" y="3271272"/>
            <a:ext cx="120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Center point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36" y="3896059"/>
            <a:ext cx="7010400" cy="8858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980" y="4934297"/>
            <a:ext cx="4314825" cy="942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2938" y="6116358"/>
            <a:ext cx="114916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quadratic effect not there…interaction effect not there…hence, the first-order model is fit one. </a:t>
            </a:r>
          </a:p>
        </p:txBody>
      </p:sp>
    </p:spTree>
    <p:extLst>
      <p:ext uri="{BB962C8B-B14F-4D97-AF65-F5344CB8AC3E}">
        <p14:creationId xmlns:p14="http://schemas.microsoft.com/office/powerpoint/2010/main" val="19024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" y="1088740"/>
            <a:ext cx="12192194" cy="3996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3AB78-D729-02BC-0AA0-03DB51CF0D2C}"/>
              </a:ext>
            </a:extLst>
          </p:cNvPr>
          <p:cNvSpPr txBox="1"/>
          <p:nvPr/>
        </p:nvSpPr>
        <p:spPr>
          <a:xfrm>
            <a:off x="7634081" y="3085423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0.02953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3DE6A-8E9C-253F-1E94-E8E2F6233D17}"/>
              </a:ext>
            </a:extLst>
          </p:cNvPr>
          <p:cNvSpPr txBox="1"/>
          <p:nvPr/>
        </p:nvSpPr>
        <p:spPr>
          <a:xfrm>
            <a:off x="191344" y="5420660"/>
            <a:ext cx="114193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SS Total =(39.3</a:t>
            </a:r>
            <a:r>
              <a:rPr lang="en-IN" baseline="30000" dirty="0"/>
              <a:t>2</a:t>
            </a:r>
            <a:r>
              <a:rPr lang="en-IN" dirty="0"/>
              <a:t>+ 40</a:t>
            </a:r>
            <a:r>
              <a:rPr lang="en-IN" baseline="30000" dirty="0"/>
              <a:t>2</a:t>
            </a:r>
            <a:r>
              <a:rPr lang="en-IN" dirty="0"/>
              <a:t>+ 40.9</a:t>
            </a:r>
            <a:r>
              <a:rPr lang="en-IN" baseline="30000" dirty="0"/>
              <a:t>2</a:t>
            </a:r>
            <a:r>
              <a:rPr lang="en-IN" dirty="0"/>
              <a:t>+ 41.5</a:t>
            </a:r>
            <a:r>
              <a:rPr lang="en-IN" baseline="30000" dirty="0"/>
              <a:t>2</a:t>
            </a:r>
            <a:r>
              <a:rPr lang="en-IN" dirty="0"/>
              <a:t>+ 40.3</a:t>
            </a:r>
            <a:r>
              <a:rPr lang="en-IN" baseline="30000" dirty="0"/>
              <a:t>2</a:t>
            </a:r>
            <a:r>
              <a:rPr lang="en-IN" dirty="0"/>
              <a:t>+ 40.5</a:t>
            </a:r>
            <a:r>
              <a:rPr lang="en-IN" baseline="30000" dirty="0"/>
              <a:t>2</a:t>
            </a:r>
            <a:r>
              <a:rPr lang="en-IN" dirty="0"/>
              <a:t>+ 40.7</a:t>
            </a:r>
            <a:r>
              <a:rPr lang="en-IN" baseline="30000" dirty="0"/>
              <a:t>2</a:t>
            </a:r>
            <a:r>
              <a:rPr lang="en-IN" dirty="0"/>
              <a:t>+ 40.2</a:t>
            </a:r>
            <a:r>
              <a:rPr lang="en-IN" baseline="30000" dirty="0"/>
              <a:t>2</a:t>
            </a:r>
            <a:r>
              <a:rPr lang="en-IN" dirty="0"/>
              <a:t>+ 40.6</a:t>
            </a:r>
            <a:r>
              <a:rPr lang="en-IN" baseline="30000" dirty="0"/>
              <a:t>2</a:t>
            </a:r>
            <a:r>
              <a:rPr lang="en-IN" dirty="0"/>
              <a:t>) – [(39.3+40+40.9+41.5+40.3+40.5+40.7+40.2+40.6)</a:t>
            </a:r>
            <a:r>
              <a:rPr lang="en-IN" baseline="30000" dirty="0"/>
              <a:t>2</a:t>
            </a:r>
            <a:r>
              <a:rPr lang="en-IN" dirty="0"/>
              <a:t>/9] =3.0022</a:t>
            </a:r>
          </a:p>
          <a:p>
            <a:endParaRPr lang="en-IN" dirty="0"/>
          </a:p>
          <a:p>
            <a:r>
              <a:rPr lang="en-IN" dirty="0"/>
              <a:t>SS Model = SS total – SS residual = 3.0022 – 0.1772 = 2.8250</a:t>
            </a:r>
          </a:p>
          <a:p>
            <a:endParaRPr lang="en-IN" dirty="0"/>
          </a:p>
          <a:p>
            <a:r>
              <a:rPr lang="en-IN" dirty="0"/>
              <a:t>F-Model = 2.8250/0.02953 = 47.83</a:t>
            </a:r>
          </a:p>
        </p:txBody>
      </p:sp>
    </p:spTree>
    <p:extLst>
      <p:ext uri="{BB962C8B-B14F-4D97-AF65-F5344CB8AC3E}">
        <p14:creationId xmlns:p14="http://schemas.microsoft.com/office/powerpoint/2010/main" val="60400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692696"/>
                <a:ext cx="10972800" cy="5145436"/>
              </a:xfrm>
            </p:spPr>
            <p:txBody>
              <a:bodyPr/>
              <a:lstStyle/>
              <a:p>
                <a:pPr algn="just" latinLnBrk="0">
                  <a:lnSpc>
                    <a:spcPct val="150000"/>
                  </a:lnSpc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Hence, we can 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I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fit one…..</a:t>
                </a:r>
              </a:p>
              <a:p>
                <a:pPr algn="just" latinLnBrk="0">
                  <a:lnSpc>
                    <a:spcPct val="150000"/>
                  </a:lnSpc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we need to ensure whether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significant….by doing </a:t>
                </a:r>
                <a:r>
                  <a:rPr lang="en-IN" sz="2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of Parameter Estimates</a:t>
                </a: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..</a:t>
                </a:r>
              </a:p>
              <a:p>
                <a:pPr algn="just" latinLnBrk="0">
                  <a:lnSpc>
                    <a:spcPct val="150000"/>
                  </a:lnSpc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that, we need to identify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….i.e.,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 algn="just" latinLnBrk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𝑀𝑆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0.0430</m:t>
                            </m:r>
                          </m:num>
                          <m:den>
                            <m:r>
                              <a:rPr lang="en-IN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:endParaRPr lang="en-I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endParaRPr lang="en-I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0340" indent="0" algn="just" latinLnBrk="0">
                  <a:lnSpc>
                    <a:spcPct val="150000"/>
                  </a:lnSpc>
                  <a:buNone/>
                </a:pPr>
                <a:endParaRPr lang="en-I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692696"/>
                <a:ext cx="10972800" cy="5145436"/>
              </a:xfrm>
              <a:blipFill rotWithShape="0">
                <a:blip r:embed="rId3"/>
                <a:stretch>
                  <a:fillRect l="-833" r="-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71364" y="5468800"/>
            <a:ext cx="11557284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regression coefficients and are large relative to their standard errors. At this point, we have no reason to question the adequacy of the first-order model.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00" y="3575981"/>
            <a:ext cx="2552700" cy="3524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4691844" y="3928406"/>
            <a:ext cx="1728192" cy="79673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4727848" y="3928406"/>
            <a:ext cx="2484276" cy="86874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13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Unit 4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88" y="2528900"/>
            <a:ext cx="107823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4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2" y="800708"/>
            <a:ext cx="11306175" cy="169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71" y="2496158"/>
            <a:ext cx="8141311" cy="4305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7749" y="3691351"/>
            <a:ext cx="2376264" cy="162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82627" y="4445579"/>
            <a:ext cx="106507" cy="1117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4916" y="5335713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X1 (Time)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43945" y="3355354"/>
            <a:ext cx="1001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X2 (Temp)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8217" y="4613743"/>
            <a:ext cx="1619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Center point (0,0)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1573536" y="3969060"/>
            <a:ext cx="802760" cy="50405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9" name="Rounded Rectangle 18"/>
          <p:cNvSpPr/>
          <p:nvPr/>
        </p:nvSpPr>
        <p:spPr>
          <a:xfrm>
            <a:off x="3827748" y="5949280"/>
            <a:ext cx="7776864" cy="2520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9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92" y="1055214"/>
            <a:ext cx="3453408" cy="38152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71655" y="2735689"/>
            <a:ext cx="2376264" cy="162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06533" y="3489917"/>
            <a:ext cx="106507" cy="1117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2836" y="43800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2123" y="3658081"/>
            <a:ext cx="78418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35, 155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32979" y="1055394"/>
            <a:ext cx="2376264" cy="16201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967857" y="1809622"/>
            <a:ext cx="106507" cy="11172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85051" y="1992052"/>
            <a:ext cx="78418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85, 175</a:t>
            </a:r>
          </a:p>
        </p:txBody>
      </p:sp>
      <p:cxnSp>
        <p:nvCxnSpPr>
          <p:cNvPr id="12" name="Straight Arrow Connector 11"/>
          <p:cNvCxnSpPr>
            <a:endCxn id="14" idx="2"/>
          </p:cNvCxnSpPr>
          <p:nvPr/>
        </p:nvCxnSpPr>
        <p:spPr bwMode="auto">
          <a:xfrm flipV="1">
            <a:off x="7097442" y="1865484"/>
            <a:ext cx="2870415" cy="165197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56721" y="435702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3174" y="2646018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160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08095" y="4073425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150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087448" y="25818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1333" y="25587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47786" y="84776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180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92707" y="2275174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459437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0" y="3813410"/>
            <a:ext cx="11382375" cy="189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980728"/>
            <a:ext cx="6286943" cy="2327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704" y="5708885"/>
                <a:ext cx="4709494" cy="1106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78.97 = Average of all Y observation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)…</a:t>
                </a:r>
              </a:p>
              <a:p>
                <a:endParaRPr lang="en-IN" sz="1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1 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𝐸𝑓𝑓𝑒𝑐𝑡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1)</m:t>
                    </m:r>
                  </m:oMath>
                </a14:m>
                <a:r>
                  <a:rPr lang="en-IN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78+79.5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−(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76.5+77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dirty="0"/>
                  <a:t> = 1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𝐸𝑓𝑓𝑒𝑐𝑡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77+79.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−(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76.5+78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lang="en-IN" dirty="0"/>
                  <a:t> = 0.5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04" y="5708885"/>
                <a:ext cx="4709494" cy="1106457"/>
              </a:xfrm>
              <a:prstGeom prst="rect">
                <a:avLst/>
              </a:prstGeom>
              <a:blipFill rotWithShape="0">
                <a:blip r:embed="rId5"/>
                <a:stretch>
                  <a:fillRect l="-388" t="-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398" y="836712"/>
            <a:ext cx="4998368" cy="28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1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 (First-order RSM)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198606"/>
            <a:ext cx="11829453" cy="4644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8" y="857653"/>
            <a:ext cx="10106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5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a Second-Order Response 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" y="1132168"/>
            <a:ext cx="11837958" cy="35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5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a Second-Order Response 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2" y="837027"/>
            <a:ext cx="10693188" cy="2015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2" y="2780928"/>
            <a:ext cx="10684402" cy="30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18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a Second-Order Response 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836712"/>
            <a:ext cx="8705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3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a Second-Order Response 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619125"/>
            <a:ext cx="104870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2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a Second-Order Response 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704850"/>
            <a:ext cx="10325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a Second-Order Response 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728700"/>
            <a:ext cx="106775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Assumptions of Linearity in two-level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65" y="836712"/>
            <a:ext cx="10961943" cy="4788532"/>
          </a:xfrm>
        </p:spPr>
        <p:txBody>
          <a:bodyPr/>
          <a:lstStyle/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general, significant proportion of experiments are performed with two-level factorials.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Two-level full factorial designs with k factors are denoted as 2</a:t>
            </a:r>
            <a:r>
              <a:rPr lang="en-US" sz="2400" b="1" baseline="30000" dirty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</a:t>
            </a:r>
            <a:endParaRPr lang="en-US" sz="2400" b="1" baseline="30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latinLnBrk="0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These models assume linear response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example, linear regression model of 2</a:t>
            </a:r>
            <a:r>
              <a:rPr lang="en-US" sz="2400" baseline="30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design is:</a:t>
            </a:r>
          </a:p>
          <a:p>
            <a:pPr marL="0" indent="0" algn="just" eaLnBrk="1" latinLnBrk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1F380A-9160-BA4E-1612-3BE04C197E05}"/>
                  </a:ext>
                </a:extLst>
              </p:cNvPr>
              <p:cNvSpPr txBox="1"/>
              <p:nvPr/>
            </p:nvSpPr>
            <p:spPr>
              <a:xfrm>
                <a:off x="2927648" y="4401108"/>
                <a:ext cx="611632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3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I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3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3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1F380A-9160-BA4E-1612-3BE04C197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401108"/>
                <a:ext cx="6116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682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for Second-Order Response Surface.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surface for certain manufacturing process was defined by the given equation(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Determine the approximate optimum operating point using the method of steepest ascent. The starting point of research should be X1=2 and X2=3 and step size C=4.</a:t>
                </a: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=17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+27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−0.9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size = 4.0</a:t>
                </a: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=2;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(2,3)=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(2)+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27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(3)−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b/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(3</m:t>
                        </m:r>
                      </m:e>
                      <m:sub/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)=102.9</m:t>
                    </m:r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𝐺𝑟𝑎𝑑𝑖𝑒𝑛𝑡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𝑜𝑓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 =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=17−2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𝐺𝑟𝑎𝑑𝑖𝑒𝑛𝑡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𝑜𝑓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 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7−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1.8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3" t="-829" r="-8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640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𝑀𝑎𝑔𝑛𝑖𝑡𝑢𝑑𝑒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Sqrt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((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G</m:t>
                      </m:r>
                      <m:r>
                        <a:rPr lang="en-IN" sz="2400" b="0" i="0" baseline="-250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G</m:t>
                      </m:r>
                      <m:r>
                        <a:rPr lang="en-IN" sz="2400" b="0" i="0" baseline="-250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17−2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IN" sz="2400" dirty="0"/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=13</m:t>
                      </m:r>
                    </m:oMath>
                  </m:oMathPara>
                </a14:m>
                <a:endParaRPr lang="en-IN" sz="2400" dirty="0"/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=27−1.8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</m:oMath>
                  </m:oMathPara>
                </a14:m>
                <a:endParaRPr lang="en-IN" sz="2400" dirty="0"/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=21.6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𝑀𝑎𝑔𝑛𝑖𝑡𝑢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25.2</m:t>
                    </m:r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New, x1 and x2..i.e.,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𝑎𝑛𝑑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b="0" i="1" baseline="-2500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=4.063</m:t>
                    </m:r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b="0" i="1" baseline="-2500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6.43</m:t>
                    </m:r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3" b="-6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040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𝑇h𝑒𝑛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I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4.063, 6.43</m:t>
                        </m:r>
                      </m:e>
                    </m:d>
                    <m:r>
                      <a:rPr lang="en-I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188.981</a:t>
                </a: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17−2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4.063 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=8.874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=27−1.8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6.43</m:t>
                      </m:r>
                    </m:oMath>
                  </m:oMathPara>
                </a14:m>
                <a:endParaRPr lang="en-IN" sz="2400" dirty="0"/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=15.426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𝑀𝑎𝑔𝑛𝑖𝑡𝑢𝑑𝑒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Sqrt</m:t>
                      </m:r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((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G</m:t>
                      </m:r>
                      <m:r>
                        <a:rPr lang="en-IN" sz="2400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G</m:t>
                          </m:r>
                          <m:r>
                            <a:rPr lang="en-IN" sz="2400" baseline="-250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=17.79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New, x1 and x2..i.e.,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𝑎𝑛𝑑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𝑁𝑒𝑤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i="1" baseline="-25000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.06</m:t>
                    </m:r>
                  </m:oMath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𝑁𝑒𝑤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i="1" baseline="-25000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9.89</m:t>
                    </m:r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𝑇h𝑒𝑛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6.06, 9.89</m:t>
                        </m:r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245.3</a:t>
                </a: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3" t="-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008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𝑇h𝑒𝑛</m:t>
                    </m:r>
                    <m:r>
                      <a:rPr lang="en-IN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IN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N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6.06, 9.89</m:t>
                        </m:r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245.3</a:t>
                </a: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17−2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6.06 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=4.88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=27−1.8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9.89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=9.198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𝑀𝑎𝑔𝑛𝑖𝑡𝑢𝑑𝑒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Sqrt</m:t>
                      </m:r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((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G</m:t>
                      </m:r>
                      <m:r>
                        <a:rPr lang="en-IN" sz="2400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G</m:t>
                          </m:r>
                          <m:r>
                            <a:rPr lang="en-IN" sz="2400" baseline="-250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=10.41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New, x1 and x2..i.e.,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𝑎𝑛𝑑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𝑁𝑒𝑤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i="1" baseline="-25000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7.935</m:t>
                    </m:r>
                  </m:oMath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𝑁𝑒𝑤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i="1" baseline="-25000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13.42</m:t>
                    </m:r>
                  </m:oMath>
                </a14:m>
                <a:endParaRPr lang="en-IN" sz="24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𝑇h𝑒𝑛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7.935, 13.42</m:t>
                        </m:r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272.19</a:t>
                </a: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3" t="-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209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𝑇h𝑒𝑛</m:t>
                    </m:r>
                    <m:r>
                      <a:rPr lang="en-IN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IN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N" sz="24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7.935, 13.42</m:t>
                        </m:r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272.19</a:t>
                </a: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17−2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7.935 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=1.13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=27−1.8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13.42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IN" sz="2400" i="1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=2.844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𝑀𝑎𝑔𝑛𝑖𝑡𝑢𝑑𝑒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Sqrt</m:t>
                      </m:r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((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G</m:t>
                      </m:r>
                      <m:r>
                        <a:rPr lang="en-IN" sz="2400" baseline="-25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G</m:t>
                          </m:r>
                          <m:r>
                            <a:rPr lang="en-IN" sz="2400" baseline="-250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=3.06</m:t>
                      </m:r>
                    </m:oMath>
                  </m:oMathPara>
                </a14:m>
                <a:endParaRPr lang="en-IN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New, x1 and x2..i.e.,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𝑎𝑛𝑑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𝑁𝑒𝑤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i="1" baseline="-25000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9.412</m:t>
                    </m:r>
                  </m:oMath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𝑁𝑒𝑤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IN" sz="2400" i="1" baseline="-25000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IN" sz="24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17.13</m:t>
                    </m:r>
                  </m:oMath>
                </a14:m>
                <a:endParaRPr lang="en-IN" sz="24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𝑇h𝑒𝑛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  <m:r>
                          <a:rPr lang="en-IN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7.935, 13.42</m:t>
                        </m:r>
                      </m:e>
                    </m:d>
                    <m:r>
                      <a:rPr lang="en-IN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+27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−0.9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269.84</a:t>
                </a: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3" t="-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908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𝐹𝑖𝑛𝑎𝑙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𝑝𝑜𝑖𝑛𝑡𝑠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2,3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=102.9</m:t>
                      </m:r>
                    </m:oMath>
                  </m:oMathPara>
                </a14:m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4.063,6.43</m:t>
                          </m:r>
                        </m:e>
                      </m:d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188.981</m:t>
                      </m:r>
                    </m:oMath>
                  </m:oMathPara>
                </a14:m>
                <a:endParaRPr lang="en-IN" sz="24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6.06,9.89</m:t>
                          </m:r>
                        </m:e>
                      </m:d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245.3</m:t>
                      </m:r>
                    </m:oMath>
                  </m:oMathPara>
                </a14:m>
                <a:endParaRPr lang="en-IN" sz="24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7.935,13.42</m:t>
                          </m:r>
                        </m:e>
                      </m:d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272.19</m:t>
                      </m:r>
                    </m:oMath>
                  </m:oMathPara>
                </a14:m>
                <a:endParaRPr lang="en-IN" sz="24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9.412,17.13</m:t>
                          </m:r>
                        </m:e>
                      </m:d>
                      <m:r>
                        <a:rPr lang="en-IN" sz="24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269.84</m:t>
                      </m:r>
                    </m:oMath>
                  </m:oMathPara>
                </a14:m>
                <a:endParaRPr lang="en-IN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 latinLnBrk="0">
                  <a:buNone/>
                </a:pPr>
                <a:endParaRPr lang="en-I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be 2"/>
          <p:cNvSpPr/>
          <p:nvPr/>
        </p:nvSpPr>
        <p:spPr>
          <a:xfrm>
            <a:off x="10020436" y="4525303"/>
            <a:ext cx="1216152" cy="1216152"/>
          </a:xfrm>
          <a:prstGeom prst="cub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212124" y="2681007"/>
            <a:ext cx="1216152" cy="1216152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7820200" y="3392996"/>
            <a:ext cx="2704292" cy="183620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 bwMode="auto">
          <a:xfrm rot="4639479">
            <a:off x="5378233" y="893862"/>
            <a:ext cx="4416156" cy="4884535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I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Arc 9"/>
          <p:cNvSpPr/>
          <p:nvPr/>
        </p:nvSpPr>
        <p:spPr bwMode="auto">
          <a:xfrm rot="4639479">
            <a:off x="4641061" y="266994"/>
            <a:ext cx="4416156" cy="4884535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I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Arc 10"/>
          <p:cNvSpPr/>
          <p:nvPr/>
        </p:nvSpPr>
        <p:spPr bwMode="auto">
          <a:xfrm rot="4639479">
            <a:off x="3857196" y="-459745"/>
            <a:ext cx="4416156" cy="4884535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I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Arc 11"/>
          <p:cNvSpPr/>
          <p:nvPr/>
        </p:nvSpPr>
        <p:spPr bwMode="auto">
          <a:xfrm rot="4639479">
            <a:off x="3234017" y="-1051025"/>
            <a:ext cx="4416156" cy="4884535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I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Arc 12"/>
          <p:cNvSpPr/>
          <p:nvPr/>
        </p:nvSpPr>
        <p:spPr bwMode="auto">
          <a:xfrm rot="4639479">
            <a:off x="6395141" y="1482710"/>
            <a:ext cx="4416156" cy="4884535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I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1000696" y="3832816"/>
                <a:ext cx="66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102.9</m:t>
                      </m:r>
                    </m:oMath>
                  </m:oMathPara>
                </a14:m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696" y="3832816"/>
                <a:ext cx="668773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23391" y="2641023"/>
                <a:ext cx="8579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188.981</m:t>
                      </m:r>
                    </m:oMath>
                  </m:oMathPara>
                </a14:m>
                <a:endParaRPr lang="en-IN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91" y="2641023"/>
                <a:ext cx="857927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74835" y="2042939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245.3</m:t>
                      </m:r>
                    </m:oMath>
                  </m:oMathPara>
                </a14:m>
                <a:endParaRPr lang="en-IN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835" y="2042939"/>
                <a:ext cx="65915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459020" y="1480007"/>
                <a:ext cx="7585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272.19</m:t>
                      </m:r>
                    </m:oMath>
                  </m:oMathPara>
                </a14:m>
                <a:endParaRPr lang="en-IN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020" y="1480007"/>
                <a:ext cx="758541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45036" y="684850"/>
                <a:ext cx="7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just" latinLnBrk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269.84</m:t>
                      </m:r>
                    </m:oMath>
                  </m:oMathPara>
                </a14:m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36" y="684850"/>
                <a:ext cx="768159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Elbow Connector 19"/>
          <p:cNvCxnSpPr/>
          <p:nvPr/>
        </p:nvCxnSpPr>
        <p:spPr bwMode="auto">
          <a:xfrm flipV="1">
            <a:off x="5267908" y="5229200"/>
            <a:ext cx="5185661" cy="1080120"/>
          </a:xfrm>
          <a:prstGeom prst="bentConnector3">
            <a:avLst/>
          </a:prstGeom>
          <a:ln>
            <a:prstDash val="dash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4677" y="6239289"/>
            <a:ext cx="2471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Current operating condition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77923" y="5621190"/>
            <a:ext cx="2701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Contours of constant response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77923" y="4938252"/>
            <a:ext cx="1589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Optimum region</a:t>
            </a:r>
          </a:p>
        </p:txBody>
      </p:sp>
    </p:spTree>
    <p:extLst>
      <p:ext uri="{BB962C8B-B14F-4D97-AF65-F5344CB8AC3E}">
        <p14:creationId xmlns:p14="http://schemas.microsoft.com/office/powerpoint/2010/main" val="3525959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for selecting response surface design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89251"/>
          <a:stretch/>
        </p:blipFill>
        <p:spPr>
          <a:xfrm>
            <a:off x="1125234" y="1160748"/>
            <a:ext cx="9325036" cy="635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0932" t="24981"/>
          <a:stretch/>
        </p:blipFill>
        <p:spPr>
          <a:xfrm>
            <a:off x="1199456" y="1880828"/>
            <a:ext cx="8305600" cy="44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35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for fitting the Second-Order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two main types of response surface designs:</a:t>
            </a:r>
          </a:p>
          <a:p>
            <a:pPr algn="just" latinLnBrk="0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Composite designs (CCD)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Central Composite designs can fit a full quadratic model. They are often used when the design plan calls for sequential experimentation because these designs can include information from a correctly planned factorial experiment.</a:t>
            </a:r>
          </a:p>
          <a:p>
            <a:pPr algn="just" latinLnBrk="0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designs (BBD)</a:t>
            </a:r>
          </a:p>
          <a:p>
            <a:pPr lvl="1" algn="just" latinLnBrk="0">
              <a:lnSpc>
                <a:spcPct val="150000"/>
              </a:lnSpc>
            </a:pP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en-US" sz="1507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 designs usually have fewer design points than central composite designs, thus, they are less expensive to run with the same number of factors. They can efficiently estimate the first- and second-order coefficients; however, they </a:t>
            </a:r>
            <a:r>
              <a:rPr lang="en-US" sz="1507" b="1" dirty="0">
                <a:latin typeface="Arial" panose="020B0604020202020204" pitchFamily="34" charset="0"/>
                <a:cs typeface="Arial" panose="020B0604020202020204" pitchFamily="34" charset="0"/>
              </a:rPr>
              <a:t>can't include runs </a:t>
            </a: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from a factorial experiment. Box-</a:t>
            </a:r>
            <a:r>
              <a:rPr lang="en-US" sz="1507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 designs </a:t>
            </a:r>
            <a:r>
              <a:rPr lang="en-US" sz="1507" b="1" dirty="0">
                <a:latin typeface="Arial" panose="020B0604020202020204" pitchFamily="34" charset="0"/>
                <a:cs typeface="Arial" panose="020B0604020202020204" pitchFamily="34" charset="0"/>
              </a:rPr>
              <a:t>always have 3 levels per factor</a:t>
            </a: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, unlike central composite designs which can have up to 5. Also unlike central composite designs, Box-</a:t>
            </a:r>
            <a:r>
              <a:rPr lang="en-US" sz="1507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1507" dirty="0">
                <a:latin typeface="Arial" panose="020B0604020202020204" pitchFamily="34" charset="0"/>
                <a:cs typeface="Arial" panose="020B0604020202020204" pitchFamily="34" charset="0"/>
              </a:rPr>
              <a:t> designs never include runs where all factors are at their extreme setting, such as all of the low settings.</a:t>
            </a:r>
            <a:endParaRPr lang="en-IN" sz="150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42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Composite designs (CCD)</a:t>
            </a:r>
          </a:p>
          <a:p>
            <a:pPr algn="just" latinLnBrk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central composite design is the most commonly used response surface designed experiment.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composite designs are a factorial or fractional factorial design with center points, augmented with a group of axial points (also called star points) that let you estimate curvature.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use a central composite design to: 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Efficiently estimate first- and second-order terms.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Model a response variable with curvature by adding center and axial points to a previously-done factorial design.</a:t>
            </a:r>
          </a:p>
          <a:p>
            <a:pPr algn="just" latinLnBrk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Central composite designs are especially useful in sequential experiments because you can often build on previous factorial experiments by adding axial and center points.</a:t>
            </a:r>
          </a:p>
        </p:txBody>
      </p:sp>
    </p:spTree>
    <p:extLst>
      <p:ext uri="{BB962C8B-B14F-4D97-AF65-F5344CB8AC3E}">
        <p14:creationId xmlns:p14="http://schemas.microsoft.com/office/powerpoint/2010/main" val="402354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Composite designs (CCD)</a:t>
            </a:r>
          </a:p>
          <a:p>
            <a:pPr algn="just" latinLnBrk="0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example, you would like to determine the best conditions for injection-molding a plastic part. You first run a factorial experiment and determine the significant factors: temperature (levels set at 190° and 210°) and pressure (levels set at 50MPa and 100MPa). If the factorial design detects curvature, you can use a response surface designed experiment to determine the optimal settings for each factor. </a:t>
            </a:r>
          </a:p>
        </p:txBody>
      </p:sp>
    </p:spTree>
    <p:extLst>
      <p:ext uri="{BB962C8B-B14F-4D97-AF65-F5344CB8AC3E}">
        <p14:creationId xmlns:p14="http://schemas.microsoft.com/office/powerpoint/2010/main" val="234287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Assumptions of Linearity in two-level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66" y="836712"/>
            <a:ext cx="7177950" cy="4788532"/>
          </a:xfrm>
        </p:spPr>
        <p:txBody>
          <a:bodyPr/>
          <a:lstStyle/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Two-level factorial designs assumes linearity of response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 reality, the response may not be linear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more the curvature or non-linearity, the more will be error in the prediction of interim values.</a:t>
            </a:r>
            <a:endParaRPr lang="en-US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DD913C-BEF5-B4C7-DF4F-C5E34710F33B}"/>
              </a:ext>
            </a:extLst>
          </p:cNvPr>
          <p:cNvCxnSpPr>
            <a:cxnSpLocks/>
          </p:cNvCxnSpPr>
          <p:nvPr/>
        </p:nvCxnSpPr>
        <p:spPr bwMode="auto">
          <a:xfrm>
            <a:off x="8616280" y="3264312"/>
            <a:ext cx="0" cy="298833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7463A4-7899-2B49-D788-55600FC05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8616280" y="6252644"/>
            <a:ext cx="320435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5663E4-0721-5E47-99B3-B7909FBBDF5A}"/>
              </a:ext>
            </a:extLst>
          </p:cNvPr>
          <p:cNvCxnSpPr>
            <a:cxnSpLocks/>
          </p:cNvCxnSpPr>
          <p:nvPr/>
        </p:nvCxnSpPr>
        <p:spPr bwMode="auto">
          <a:xfrm>
            <a:off x="9096844" y="5352544"/>
            <a:ext cx="0" cy="900100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37BABC-3787-3CC9-6C2E-7CD8A6A68B1E}"/>
              </a:ext>
            </a:extLst>
          </p:cNvPr>
          <p:cNvCxnSpPr>
            <a:cxnSpLocks/>
          </p:cNvCxnSpPr>
          <p:nvPr/>
        </p:nvCxnSpPr>
        <p:spPr bwMode="auto">
          <a:xfrm>
            <a:off x="11460596" y="3264312"/>
            <a:ext cx="0" cy="2988332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ABDBAA-E904-9132-F8C9-6892C1377112}"/>
              </a:ext>
            </a:extLst>
          </p:cNvPr>
          <p:cNvCxnSpPr>
            <a:cxnSpLocks/>
          </p:cNvCxnSpPr>
          <p:nvPr/>
        </p:nvCxnSpPr>
        <p:spPr bwMode="auto">
          <a:xfrm>
            <a:off x="10164452" y="4344432"/>
            <a:ext cx="0" cy="1908212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6972F4-241D-030C-9B1A-B995A7A0B874}"/>
              </a:ext>
            </a:extLst>
          </p:cNvPr>
          <p:cNvCxnSpPr>
            <a:cxnSpLocks/>
          </p:cNvCxnSpPr>
          <p:nvPr/>
        </p:nvCxnSpPr>
        <p:spPr bwMode="auto">
          <a:xfrm flipH="1">
            <a:off x="9096844" y="3156300"/>
            <a:ext cx="2363752" cy="219624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4E29B32-3CF2-41C9-5E23-2624D07CEB94}"/>
              </a:ext>
            </a:extLst>
          </p:cNvPr>
          <p:cNvSpPr/>
          <p:nvPr/>
        </p:nvSpPr>
        <p:spPr>
          <a:xfrm>
            <a:off x="10074452" y="4281793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82F01493-0BD4-B55A-A5B6-8BA44FF6564B}"/>
              </a:ext>
            </a:extLst>
          </p:cNvPr>
          <p:cNvSpPr/>
          <p:nvPr/>
        </p:nvSpPr>
        <p:spPr>
          <a:xfrm rot="2910988">
            <a:off x="9412588" y="2233388"/>
            <a:ext cx="1024545" cy="3194038"/>
          </a:xfrm>
          <a:prstGeom prst="moon">
            <a:avLst>
              <a:gd name="adj" fmla="val 479"/>
            </a:avLst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E03A9-C469-A799-F238-5898222B85F1}"/>
              </a:ext>
            </a:extLst>
          </p:cNvPr>
          <p:cNvSpPr txBox="1"/>
          <p:nvPr/>
        </p:nvSpPr>
        <p:spPr>
          <a:xfrm>
            <a:off x="9985557" y="63015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B71A9-806D-EDE5-B14D-DF4FF46210E7}"/>
              </a:ext>
            </a:extLst>
          </p:cNvPr>
          <p:cNvSpPr txBox="1"/>
          <p:nvPr/>
        </p:nvSpPr>
        <p:spPr>
          <a:xfrm>
            <a:off x="11281701" y="633278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+1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E7166-15C3-3D13-CA98-E0A757EEE795}"/>
              </a:ext>
            </a:extLst>
          </p:cNvPr>
          <p:cNvSpPr txBox="1"/>
          <p:nvPr/>
        </p:nvSpPr>
        <p:spPr>
          <a:xfrm>
            <a:off x="8917949" y="630003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5D8277-A617-C45D-0EA8-1670229BC20A}"/>
              </a:ext>
            </a:extLst>
          </p:cNvPr>
          <p:cNvSpPr txBox="1"/>
          <p:nvPr/>
        </p:nvSpPr>
        <p:spPr>
          <a:xfrm>
            <a:off x="8211099" y="352263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282674-2668-51AB-4CD8-A387A2DE643A}"/>
              </a:ext>
            </a:extLst>
          </p:cNvPr>
          <p:cNvCxnSpPr>
            <a:cxnSpLocks/>
          </p:cNvCxnSpPr>
          <p:nvPr/>
        </p:nvCxnSpPr>
        <p:spPr bwMode="auto">
          <a:xfrm>
            <a:off x="10074452" y="3264312"/>
            <a:ext cx="0" cy="92194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155A721A-3E3C-D2D4-E91E-2F278BE9C0E1}"/>
              </a:ext>
            </a:extLst>
          </p:cNvPr>
          <p:cNvSpPr/>
          <p:nvPr/>
        </p:nvSpPr>
        <p:spPr>
          <a:xfrm>
            <a:off x="7962642" y="1944626"/>
            <a:ext cx="3924435" cy="767750"/>
          </a:xfrm>
          <a:prstGeom prst="wedgeRoundRectCallout">
            <a:avLst>
              <a:gd name="adj1" fmla="val 4797"/>
              <a:gd name="adj2" fmla="val 17630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linearity is not large, the error in predicting interim values predicted by the model can be large.</a:t>
            </a:r>
          </a:p>
        </p:txBody>
      </p:sp>
    </p:spTree>
    <p:extLst>
      <p:ext uri="{BB962C8B-B14F-4D97-AF65-F5344CB8AC3E}">
        <p14:creationId xmlns:p14="http://schemas.microsoft.com/office/powerpoint/2010/main" val="365658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Composite designs (CCD)..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continued</a:t>
            </a:r>
          </a:p>
          <a:p>
            <a:pPr marL="0" indent="0" algn="just" latinLnBrk="0">
              <a:lnSpc>
                <a:spcPct val="150000"/>
              </a:lnSpc>
              <a:buNone/>
            </a:pP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6790"/>
          <a:stretch/>
        </p:blipFill>
        <p:spPr>
          <a:xfrm>
            <a:off x="1487488" y="1643562"/>
            <a:ext cx="9553575" cy="40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7732" y="1148416"/>
            <a:ext cx="7772400" cy="457200"/>
          </a:xfrm>
          <a:prstGeom prst="rect">
            <a:avLst/>
          </a:prstGeom>
        </p:spPr>
        <p:txBody>
          <a:bodyPr/>
          <a:lstStyle>
            <a:lvl1pPr marL="422041" indent="-422041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93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446">
                <a:solidFill>
                  <a:schemeClr val="tx1"/>
                </a:solidFill>
                <a:latin typeface="+mn-lt"/>
                <a:ea typeface="+mn-ea"/>
              </a:defRPr>
            </a:lvl2pPr>
            <a:lvl3pPr marL="1406804" indent="-281361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954">
                <a:solidFill>
                  <a:schemeClr val="tx1"/>
                </a:solidFill>
                <a:latin typeface="+mn-lt"/>
                <a:ea typeface="+mn-ea"/>
              </a:defRPr>
            </a:lvl3pPr>
            <a:lvl4pPr marL="1969526" indent="-281361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62">
                <a:solidFill>
                  <a:schemeClr val="tx1"/>
                </a:solidFill>
                <a:latin typeface="+mn-lt"/>
                <a:ea typeface="+mn-ea"/>
              </a:defRPr>
            </a:lvl4pPr>
            <a:lvl5pPr marL="2532248" indent="-281361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462">
                <a:solidFill>
                  <a:schemeClr val="tx1"/>
                </a:solidFill>
                <a:latin typeface="+mn-lt"/>
                <a:ea typeface="+mn-ea"/>
              </a:defRPr>
            </a:lvl5pPr>
            <a:lvl6pPr marL="3094970" indent="-281361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462">
                <a:solidFill>
                  <a:schemeClr val="tx1"/>
                </a:solidFill>
                <a:latin typeface="+mn-lt"/>
                <a:ea typeface="+mn-ea"/>
              </a:defRPr>
            </a:lvl6pPr>
            <a:lvl7pPr marL="3657691" indent="-281361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462">
                <a:solidFill>
                  <a:schemeClr val="tx1"/>
                </a:solidFill>
                <a:latin typeface="+mn-lt"/>
                <a:ea typeface="+mn-ea"/>
              </a:defRPr>
            </a:lvl7pPr>
            <a:lvl8pPr marL="4220413" indent="-281361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462">
                <a:solidFill>
                  <a:schemeClr val="tx1"/>
                </a:solidFill>
                <a:latin typeface="+mn-lt"/>
                <a:ea typeface="+mn-ea"/>
              </a:defRPr>
            </a:lvl8pPr>
            <a:lvl9pPr marL="4783135" indent="-281361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462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Tx/>
              <a:buNone/>
            </a:pPr>
            <a:r>
              <a:rPr lang="en-GB" alt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Three parts: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45332" y="1777066"/>
            <a:ext cx="25908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Factorial or reduced factorial design</a:t>
            </a:r>
            <a:b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Estimate of main effects and interactions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388532" y="1777066"/>
            <a:ext cx="259080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least one center point experiment</a:t>
            </a:r>
            <a:br>
              <a:rPr lang="en-GB" alt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Possible to reveal curvature and estimate the experimental error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284132" y="1777066"/>
            <a:ext cx="25908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 on the variable axes</a:t>
            </a:r>
            <a:b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Possible to estimate quadratic terms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7969932" y="3891616"/>
          <a:ext cx="115093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3" imgW="672808" imgH="253890" progId="Equation.3">
                  <p:embed/>
                </p:oleObj>
              </mc:Choice>
              <mc:Fallback>
                <p:oleObj name="Formel" r:id="rId3" imgW="672808" imgH="25389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932" y="3891616"/>
                        <a:ext cx="115093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172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Central Composite designs (CCD)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8" y="938686"/>
            <a:ext cx="1964776" cy="174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6" y="4668810"/>
            <a:ext cx="23812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1" y="2785882"/>
            <a:ext cx="2011238" cy="177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49" y="1402346"/>
            <a:ext cx="27432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66892" y="869484"/>
            <a:ext cx="59337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en-US" sz="2400" dirty="0">
                <a:latin typeface="Arial" charset="0"/>
                <a:cs typeface="Arial" charset="0"/>
              </a:rPr>
              <a:t>Central Composite Design (CCD) has three different design points: edge points as in two‐ level designs (±1), star points at ±</a:t>
            </a:r>
            <a:r>
              <a:rPr lang="el-GR" sz="2400" dirty="0">
                <a:latin typeface="Arial" charset="0"/>
                <a:cs typeface="Arial" charset="0"/>
              </a:rPr>
              <a:t>α; </a:t>
            </a:r>
            <a:r>
              <a:rPr lang="he-IL" sz="2400" dirty="0">
                <a:latin typeface="Arial" charset="0"/>
                <a:cs typeface="Arial" charset="0"/>
              </a:rPr>
              <a:t>׀</a:t>
            </a:r>
            <a:r>
              <a:rPr lang="el-GR" sz="2400" dirty="0">
                <a:latin typeface="Arial" charset="0"/>
                <a:cs typeface="Arial" charset="0"/>
              </a:rPr>
              <a:t>α</a:t>
            </a:r>
            <a:r>
              <a:rPr lang="he-IL" sz="2400" dirty="0">
                <a:latin typeface="Arial" charset="0"/>
                <a:cs typeface="Arial" charset="0"/>
              </a:rPr>
              <a:t>׀ ׀≤1 </a:t>
            </a:r>
            <a:r>
              <a:rPr lang="en-US" sz="2400" dirty="0">
                <a:latin typeface="Arial" charset="0"/>
                <a:cs typeface="Arial" charset="0"/>
              </a:rPr>
              <a:t>that take care of quadratic effects and centre points, 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en-US" sz="2400" dirty="0">
              <a:latin typeface="Arial" charset="0"/>
              <a:cs typeface="Arial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en-US" sz="2400" dirty="0">
                <a:latin typeface="Arial" charset="0"/>
                <a:cs typeface="Arial" charset="0"/>
              </a:rPr>
              <a:t>Three variants exist: </a:t>
            </a: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dirty="0">
                <a:latin typeface="Arial" charset="0"/>
                <a:cs typeface="Arial" charset="0"/>
              </a:rPr>
              <a:t>Circumscribed (CCC)</a:t>
            </a: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dirty="0">
                <a:latin typeface="Arial" charset="0"/>
                <a:cs typeface="Arial" charset="0"/>
              </a:rPr>
              <a:t>Face centered (CCF)</a:t>
            </a: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dirty="0">
                <a:latin typeface="Arial" charset="0"/>
                <a:cs typeface="Arial" charset="0"/>
              </a:rPr>
              <a:t>Inscribed (CCI)</a:t>
            </a:r>
          </a:p>
        </p:txBody>
      </p:sp>
    </p:spTree>
    <p:extLst>
      <p:ext uri="{BB962C8B-B14F-4D97-AF65-F5344CB8AC3E}">
        <p14:creationId xmlns:p14="http://schemas.microsoft.com/office/powerpoint/2010/main" val="1731693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7043"/>
            <a:ext cx="12192000" cy="56276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7728" y="6453336"/>
            <a:ext cx="285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n</a:t>
            </a:r>
            <a:r>
              <a:rPr lang="en-IN" baseline="-25000" dirty="0" err="1"/>
              <a:t>f</a:t>
            </a:r>
            <a:r>
              <a:rPr lang="en-IN" dirty="0"/>
              <a:t> = The number of factorial run</a:t>
            </a:r>
          </a:p>
        </p:txBody>
      </p:sp>
    </p:spTree>
    <p:extLst>
      <p:ext uri="{BB962C8B-B14F-4D97-AF65-F5344CB8AC3E}">
        <p14:creationId xmlns:p14="http://schemas.microsoft.com/office/powerpoint/2010/main" val="4071716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8" y="1124744"/>
            <a:ext cx="102774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95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 Central composite rotatable design for two variables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340768"/>
            <a:ext cx="6175059" cy="3754326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927648" y="5013176"/>
            <a:ext cx="571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Number of experiments: 	2</a:t>
            </a:r>
            <a:r>
              <a:rPr lang="en-GB" altLang="en-US" sz="1800" baseline="30000" dirty="0">
                <a:latin typeface="Arial" panose="020B0604020202020204" pitchFamily="34" charset="0"/>
              </a:rPr>
              <a:t>3</a:t>
            </a:r>
            <a:r>
              <a:rPr lang="en-GB" altLang="en-US" sz="1800" dirty="0">
                <a:latin typeface="Arial" panose="020B0604020202020204" pitchFamily="34" charset="0"/>
              </a:rPr>
              <a:t> + 4 + 6 = </a:t>
            </a:r>
            <a:r>
              <a:rPr lang="en-GB" altLang="en-US" sz="1800" u="sng" dirty="0">
                <a:latin typeface="Arial" panose="020B0604020202020204" pitchFamily="34" charset="0"/>
              </a:rPr>
              <a:t>18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16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 Central composite rotatable design for three variables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19" y="1317477"/>
            <a:ext cx="6039361" cy="42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0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716"/>
            <a:ext cx="121919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36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Composite designs (CCD)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" y="1305049"/>
            <a:ext cx="12182330" cy="5019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360" y="772852"/>
            <a:ext cx="553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Number of runs required for CCD and its types, and 3</a:t>
            </a:r>
            <a:r>
              <a:rPr lang="en-IN" b="1" baseline="30000" dirty="0"/>
              <a:t>k</a:t>
            </a:r>
            <a:r>
              <a:rPr lang="en-IN" b="1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239717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Box-</a:t>
            </a:r>
            <a:r>
              <a:rPr lang="en-IN" dirty="0" err="1"/>
              <a:t>Behnken</a:t>
            </a:r>
            <a:r>
              <a:rPr lang="en-IN" dirty="0"/>
              <a:t> designs (BBD)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designs (BBD)</a:t>
            </a:r>
          </a:p>
          <a:p>
            <a:pPr algn="just" latinLnBrk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designs have treatment combinations that are at the midpoints of the edges of the experimental space and require at least three continuous factors. The following figure shows a three-factor Box-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design. Points on the diagram represent the experimental runs that are done:</a:t>
            </a:r>
          </a:p>
          <a:p>
            <a:pPr algn="just" latinLnBrk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88" y="3276090"/>
            <a:ext cx="27813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Assumptions of Linearity in two-level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66" y="836712"/>
            <a:ext cx="7177950" cy="4788532"/>
          </a:xfrm>
        </p:spPr>
        <p:txBody>
          <a:bodyPr/>
          <a:lstStyle/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How to minimize effect of non-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linearlity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One possible recommendation is to select levels of the factors as close as possible. 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This will help reducing the error. However, it will affect the magnitude of the effect/ response.</a:t>
            </a:r>
            <a:endParaRPr lang="en-US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DD913C-BEF5-B4C7-DF4F-C5E34710F33B}"/>
              </a:ext>
            </a:extLst>
          </p:cNvPr>
          <p:cNvCxnSpPr>
            <a:cxnSpLocks/>
          </p:cNvCxnSpPr>
          <p:nvPr/>
        </p:nvCxnSpPr>
        <p:spPr bwMode="auto">
          <a:xfrm>
            <a:off x="8616280" y="3264312"/>
            <a:ext cx="0" cy="298833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7463A4-7899-2B49-D788-55600FC05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8616280" y="6252644"/>
            <a:ext cx="320435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5663E4-0721-5E47-99B3-B7909FBBDF5A}"/>
              </a:ext>
            </a:extLst>
          </p:cNvPr>
          <p:cNvCxnSpPr>
            <a:cxnSpLocks/>
          </p:cNvCxnSpPr>
          <p:nvPr/>
        </p:nvCxnSpPr>
        <p:spPr bwMode="auto">
          <a:xfrm>
            <a:off x="9552384" y="5352544"/>
            <a:ext cx="0" cy="900100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37BABC-3787-3CC9-6C2E-7CD8A6A68B1E}"/>
              </a:ext>
            </a:extLst>
          </p:cNvPr>
          <p:cNvCxnSpPr>
            <a:cxnSpLocks/>
          </p:cNvCxnSpPr>
          <p:nvPr/>
        </p:nvCxnSpPr>
        <p:spPr bwMode="auto">
          <a:xfrm>
            <a:off x="10884532" y="4032460"/>
            <a:ext cx="0" cy="2220184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ABDBAA-E904-9132-F8C9-6892C1377112}"/>
              </a:ext>
            </a:extLst>
          </p:cNvPr>
          <p:cNvCxnSpPr>
            <a:cxnSpLocks/>
          </p:cNvCxnSpPr>
          <p:nvPr/>
        </p:nvCxnSpPr>
        <p:spPr bwMode="auto">
          <a:xfrm>
            <a:off x="10144415" y="4758478"/>
            <a:ext cx="20037" cy="1494166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6972F4-241D-030C-9B1A-B995A7A0B874}"/>
              </a:ext>
            </a:extLst>
          </p:cNvPr>
          <p:cNvCxnSpPr>
            <a:cxnSpLocks/>
          </p:cNvCxnSpPr>
          <p:nvPr/>
        </p:nvCxnSpPr>
        <p:spPr bwMode="auto">
          <a:xfrm flipH="1">
            <a:off x="9552384" y="4046112"/>
            <a:ext cx="1332148" cy="130643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4E29B32-3CF2-41C9-5E23-2624D07CEB94}"/>
              </a:ext>
            </a:extLst>
          </p:cNvPr>
          <p:cNvSpPr/>
          <p:nvPr/>
        </p:nvSpPr>
        <p:spPr>
          <a:xfrm>
            <a:off x="10054415" y="464401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82F01493-0BD4-B55A-A5B6-8BA44FF6564B}"/>
              </a:ext>
            </a:extLst>
          </p:cNvPr>
          <p:cNvSpPr/>
          <p:nvPr/>
        </p:nvSpPr>
        <p:spPr>
          <a:xfrm rot="3017308">
            <a:off x="9731051" y="3536030"/>
            <a:ext cx="618844" cy="1642553"/>
          </a:xfrm>
          <a:prstGeom prst="moon">
            <a:avLst>
              <a:gd name="adj" fmla="val 0"/>
            </a:avLst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E03A9-C469-A799-F238-5898222B85F1}"/>
              </a:ext>
            </a:extLst>
          </p:cNvPr>
          <p:cNvSpPr txBox="1"/>
          <p:nvPr/>
        </p:nvSpPr>
        <p:spPr>
          <a:xfrm>
            <a:off x="9985557" y="63015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B71A9-806D-EDE5-B14D-DF4FF46210E7}"/>
              </a:ext>
            </a:extLst>
          </p:cNvPr>
          <p:cNvSpPr txBox="1"/>
          <p:nvPr/>
        </p:nvSpPr>
        <p:spPr>
          <a:xfrm>
            <a:off x="11281701" y="633278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+1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E7166-15C3-3D13-CA98-E0A757EEE795}"/>
              </a:ext>
            </a:extLst>
          </p:cNvPr>
          <p:cNvSpPr txBox="1"/>
          <p:nvPr/>
        </p:nvSpPr>
        <p:spPr>
          <a:xfrm>
            <a:off x="8917949" y="630003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5D8277-A617-C45D-0EA8-1670229BC20A}"/>
              </a:ext>
            </a:extLst>
          </p:cNvPr>
          <p:cNvSpPr txBox="1"/>
          <p:nvPr/>
        </p:nvSpPr>
        <p:spPr>
          <a:xfrm>
            <a:off x="8211099" y="352263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282674-2668-51AB-4CD8-A387A2DE643A}"/>
              </a:ext>
            </a:extLst>
          </p:cNvPr>
          <p:cNvCxnSpPr>
            <a:cxnSpLocks/>
          </p:cNvCxnSpPr>
          <p:nvPr/>
        </p:nvCxnSpPr>
        <p:spPr bwMode="auto">
          <a:xfrm>
            <a:off x="10054954" y="4135651"/>
            <a:ext cx="0" cy="45890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155A721A-3E3C-D2D4-E91E-2F278BE9C0E1}"/>
              </a:ext>
            </a:extLst>
          </p:cNvPr>
          <p:cNvSpPr/>
          <p:nvPr/>
        </p:nvSpPr>
        <p:spPr>
          <a:xfrm>
            <a:off x="8256240" y="2004625"/>
            <a:ext cx="3924435" cy="767750"/>
          </a:xfrm>
          <a:prstGeom prst="wedgeRoundRectCallout">
            <a:avLst>
              <a:gd name="adj1" fmla="val -5559"/>
              <a:gd name="adj2" fmla="val 26761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effect will be reduced.</a:t>
            </a:r>
          </a:p>
        </p:txBody>
      </p:sp>
    </p:spTree>
    <p:extLst>
      <p:ext uri="{BB962C8B-B14F-4D97-AF65-F5344CB8AC3E}">
        <p14:creationId xmlns:p14="http://schemas.microsoft.com/office/powerpoint/2010/main" val="1499144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Box-</a:t>
            </a:r>
            <a:r>
              <a:rPr lang="en-IN" dirty="0" err="1"/>
              <a:t>Behnken</a:t>
            </a:r>
            <a:r>
              <a:rPr lang="en-IN" dirty="0"/>
              <a:t> designs (BBD)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latinLnBrk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designs (BBD)</a:t>
            </a:r>
          </a:p>
          <a:p>
            <a:pPr algn="just" latinLnBrk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Box-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design is a type of response surface design that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contain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embedded factorial or fractional factorial design.</a:t>
            </a:r>
          </a:p>
          <a:p>
            <a:pPr algn="just" latinLnBrk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example, you would like to determine the best conditions for injection-molding a plastic part. The factors you can set are: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Temperature: 190° and 210°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Pressure: 50Mpa and 100Mpa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Injection speed: 10 mm/s and 50 mm/s</a:t>
            </a:r>
          </a:p>
          <a:p>
            <a:pPr algn="just" latinLnBrk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a Box-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Behnken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design, the design points fall at combinations of the high and low factor levels and their midpoints: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Temperature: 190°, 200°, and 210°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Pressure: 50Mpa, 75Mpa, and 100Mpa</a:t>
            </a:r>
          </a:p>
          <a:p>
            <a:pPr lvl="1" algn="just" latinLnBrk="0"/>
            <a:r>
              <a:rPr lang="en-US" sz="1907" dirty="0">
                <a:latin typeface="Arial" panose="020B0604020202020204" pitchFamily="34" charset="0"/>
                <a:cs typeface="Arial" panose="020B0604020202020204" pitchFamily="34" charset="0"/>
              </a:rPr>
              <a:t>Injection speed: 10 mm/s, 30 mm/s, and 50 mm/s</a:t>
            </a:r>
          </a:p>
        </p:txBody>
      </p:sp>
    </p:spTree>
    <p:extLst>
      <p:ext uri="{BB962C8B-B14F-4D97-AF65-F5344CB8AC3E}">
        <p14:creationId xmlns:p14="http://schemas.microsoft.com/office/powerpoint/2010/main" val="4278268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Box-</a:t>
            </a:r>
            <a:r>
              <a:rPr lang="en-IN" dirty="0" err="1"/>
              <a:t>Behnken</a:t>
            </a:r>
            <a:r>
              <a:rPr lang="en-IN" dirty="0"/>
              <a:t> designs (BBD)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117348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2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Box-</a:t>
            </a:r>
            <a:r>
              <a:rPr lang="en-IN" dirty="0" err="1"/>
              <a:t>Behnken</a:t>
            </a:r>
            <a:r>
              <a:rPr lang="en-IN" dirty="0"/>
              <a:t> designs (BBD)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944724"/>
            <a:ext cx="117252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1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Box-</a:t>
            </a:r>
            <a:r>
              <a:rPr lang="en-IN" dirty="0" err="1"/>
              <a:t>Behnken</a:t>
            </a:r>
            <a:r>
              <a:rPr lang="en-IN" dirty="0"/>
              <a:t> designs (BBD)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733425"/>
            <a:ext cx="118205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Box-</a:t>
            </a:r>
            <a:r>
              <a:rPr lang="en-IN" dirty="0" err="1"/>
              <a:t>Behnken</a:t>
            </a:r>
            <a:r>
              <a:rPr lang="en-IN" dirty="0"/>
              <a:t> designs (BBD)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268760"/>
            <a:ext cx="118300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9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BF992C-F1AA-4A66-8CC7-87949E2D5226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397958" y="3140968"/>
            <a:ext cx="7315200" cy="804862"/>
          </a:xfrm>
        </p:spPr>
        <p:txBody>
          <a:bodyPr/>
          <a:lstStyle/>
          <a:p>
            <a:pPr algn="ctr"/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567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50338-0F23-F3F0-E956-9971545FD5A0}"/>
              </a:ext>
            </a:extLst>
          </p:cNvPr>
          <p:cNvSpPr/>
          <p:nvPr/>
        </p:nvSpPr>
        <p:spPr>
          <a:xfrm>
            <a:off x="9026351" y="3858565"/>
            <a:ext cx="2273403" cy="1930890"/>
          </a:xfrm>
          <a:prstGeom prst="rect">
            <a:avLst/>
          </a:prstGeom>
          <a:solidFill>
            <a:srgbClr val="FFFF00"/>
          </a:solidFill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Addition of </a:t>
            </a:r>
            <a:r>
              <a:rPr lang="en-IN" dirty="0" err="1">
                <a:ea typeface="Verdana" panose="020B0604030504040204" pitchFamily="34" charset="0"/>
              </a:rPr>
              <a:t>Center</a:t>
            </a:r>
            <a:r>
              <a:rPr lang="en-IN" dirty="0">
                <a:ea typeface="Verdana" panose="020B0604030504040204" pitchFamily="34" charset="0"/>
              </a:rPr>
              <a:t>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66" y="836712"/>
            <a:ext cx="7177950" cy="4788532"/>
          </a:xfrm>
        </p:spPr>
        <p:txBody>
          <a:bodyPr/>
          <a:lstStyle/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Therefore experimenters often add a center point in the design.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purpose of adding a center point is to validate the assumption of linearity.</a:t>
            </a:r>
          </a:p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If the response at the center point is significantly different than the predicted value on the straight line, then a non linear model will be required to reduce the error. This can be done with a Response Surface Design. </a:t>
            </a:r>
            <a:endParaRPr lang="en-US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DD913C-BEF5-B4C7-DF4F-C5E34710F33B}"/>
              </a:ext>
            </a:extLst>
          </p:cNvPr>
          <p:cNvCxnSpPr>
            <a:cxnSpLocks/>
          </p:cNvCxnSpPr>
          <p:nvPr/>
        </p:nvCxnSpPr>
        <p:spPr bwMode="auto">
          <a:xfrm>
            <a:off x="8616280" y="3264312"/>
            <a:ext cx="0" cy="298833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7463A4-7899-2B49-D788-55600FC05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8616280" y="6252644"/>
            <a:ext cx="320435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4E29B32-3CF2-41C9-5E23-2624D07CEB94}"/>
              </a:ext>
            </a:extLst>
          </p:cNvPr>
          <p:cNvSpPr/>
          <p:nvPr/>
        </p:nvSpPr>
        <p:spPr>
          <a:xfrm>
            <a:off x="10054415" y="464401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E03A9-C469-A799-F238-5898222B85F1}"/>
              </a:ext>
            </a:extLst>
          </p:cNvPr>
          <p:cNvSpPr txBox="1"/>
          <p:nvPr/>
        </p:nvSpPr>
        <p:spPr>
          <a:xfrm>
            <a:off x="9988852" y="62947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B71A9-806D-EDE5-B14D-DF4FF46210E7}"/>
              </a:ext>
            </a:extLst>
          </p:cNvPr>
          <p:cNvSpPr txBox="1"/>
          <p:nvPr/>
        </p:nvSpPr>
        <p:spPr>
          <a:xfrm>
            <a:off x="10984744" y="626069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+1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E7166-15C3-3D13-CA98-E0A757EEE795}"/>
              </a:ext>
            </a:extLst>
          </p:cNvPr>
          <p:cNvSpPr txBox="1"/>
          <p:nvPr/>
        </p:nvSpPr>
        <p:spPr>
          <a:xfrm>
            <a:off x="8917949" y="630003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-1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155A721A-3E3C-D2D4-E91E-2F278BE9C0E1}"/>
              </a:ext>
            </a:extLst>
          </p:cNvPr>
          <p:cNvSpPr/>
          <p:nvPr/>
        </p:nvSpPr>
        <p:spPr>
          <a:xfrm>
            <a:off x="8142654" y="1368459"/>
            <a:ext cx="3924435" cy="767750"/>
          </a:xfrm>
          <a:prstGeom prst="wedgeRoundRectCallout">
            <a:avLst>
              <a:gd name="adj1" fmla="val -5559"/>
              <a:gd name="adj2" fmla="val 26761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2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with </a:t>
            </a:r>
            <a:r>
              <a:rPr lang="en-IN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68C2C-E856-B81C-8BC8-89CEF930D6DE}"/>
              </a:ext>
            </a:extLst>
          </p:cNvPr>
          <p:cNvSpPr txBox="1"/>
          <p:nvPr/>
        </p:nvSpPr>
        <p:spPr>
          <a:xfrm>
            <a:off x="9985010" y="652154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E82BA-5ECD-7B29-E31F-BAF7984028E2}"/>
              </a:ext>
            </a:extLst>
          </p:cNvPr>
          <p:cNvSpPr txBox="1"/>
          <p:nvPr/>
        </p:nvSpPr>
        <p:spPr>
          <a:xfrm>
            <a:off x="8094674" y="367389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+1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3041C-AF28-8EC4-0EA5-8EA885262A05}"/>
              </a:ext>
            </a:extLst>
          </p:cNvPr>
          <p:cNvSpPr txBox="1"/>
          <p:nvPr/>
        </p:nvSpPr>
        <p:spPr>
          <a:xfrm>
            <a:off x="8129940" y="551723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EF470-EB46-D0A0-7619-33D9EC250305}"/>
              </a:ext>
            </a:extLst>
          </p:cNvPr>
          <p:cNvSpPr txBox="1"/>
          <p:nvPr/>
        </p:nvSpPr>
        <p:spPr>
          <a:xfrm>
            <a:off x="8171276" y="438914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883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Background of response surface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65" y="836712"/>
            <a:ext cx="10961943" cy="4788532"/>
          </a:xfrm>
        </p:spPr>
        <p:txBody>
          <a:bodyPr/>
          <a:lstStyle/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Response Surface Methodology, or RSM, 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is a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collection of mathematical and statistical techniques 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useful for the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modeling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analysis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problems in which a response of interest is influenced by several variables and </a:t>
            </a:r>
            <a:r>
              <a:rPr lang="en-US" sz="2400" b="1" dirty="0">
                <a:highlight>
                  <a:srgbClr val="FFFF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objective is to optimize this response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latinLnBrk="0"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6143" y="4113076"/>
            <a:ext cx="21242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sp>
        <p:nvSpPr>
          <p:cNvPr id="6" name="Curved Down Arrow 5"/>
          <p:cNvSpPr/>
          <p:nvPr/>
        </p:nvSpPr>
        <p:spPr>
          <a:xfrm rot="4696130">
            <a:off x="5036389" y="4419110"/>
            <a:ext cx="963744" cy="612068"/>
          </a:xfrm>
          <a:prstGeom prst="curved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 bwMode="auto">
          <a:xfrm>
            <a:off x="3664055" y="4725144"/>
            <a:ext cx="79208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</p:cNvCxnSpPr>
          <p:nvPr/>
        </p:nvCxnSpPr>
        <p:spPr bwMode="auto">
          <a:xfrm>
            <a:off x="6580379" y="4725144"/>
            <a:ext cx="91682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4799856" y="3537012"/>
            <a:ext cx="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5267908" y="3537012"/>
            <a:ext cx="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5699956" y="3537012"/>
            <a:ext cx="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6132004" y="3537012"/>
            <a:ext cx="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4964212" y="5337212"/>
            <a:ext cx="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V="1">
            <a:off x="6124166" y="5337212"/>
            <a:ext cx="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08168" y="4571255"/>
            <a:ext cx="3739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Response (Ex: Process yield, defects, etc.)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0825" y="5913276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Zi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46579" y="3218821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Xi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40630" y="4037225"/>
            <a:ext cx="151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Process/System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7116" y="6283658"/>
            <a:ext cx="11317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Setting the X in the particular range or zone by that we can able to get the optimal response value.</a:t>
            </a:r>
          </a:p>
        </p:txBody>
      </p:sp>
    </p:spTree>
    <p:extLst>
      <p:ext uri="{BB962C8B-B14F-4D97-AF65-F5344CB8AC3E}">
        <p14:creationId xmlns:p14="http://schemas.microsoft.com/office/powerpoint/2010/main" val="1404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68" y="74044"/>
            <a:ext cx="10349524" cy="431800"/>
          </a:xfrm>
        </p:spPr>
        <p:txBody>
          <a:bodyPr/>
          <a:lstStyle/>
          <a:p>
            <a:pPr marL="0" indent="0" algn="just" eaLnBrk="1" latinLnBrk="0">
              <a:lnSpc>
                <a:spcPct val="150000"/>
              </a:lnSpc>
              <a:buNone/>
            </a:pPr>
            <a:r>
              <a:rPr lang="en-IN" dirty="0">
                <a:ea typeface="Verdana" panose="020B0604030504040204" pitchFamily="34" charset="0"/>
              </a:rPr>
              <a:t>Background of response surface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65" y="836712"/>
            <a:ext cx="10961943" cy="4788532"/>
          </a:xfrm>
        </p:spPr>
        <p:txBody>
          <a:bodyPr/>
          <a:lstStyle/>
          <a:p>
            <a:pPr algn="just" eaLnBrk="1" latinLnBrk="0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RSM, 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is a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collection of mathematical and statistical techniques 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useful for the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developing, improving, and optimizing processes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latinLnBrk="0"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49" y="2744924"/>
            <a:ext cx="10527704" cy="27515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t="30900" b="56868"/>
          <a:stretch/>
        </p:blipFill>
        <p:spPr>
          <a:xfrm>
            <a:off x="623392" y="5805264"/>
            <a:ext cx="11053228" cy="6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78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266&quot;/&gt;&lt;partner val=&quot;53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1&quot;/&gt;&lt;m_mruColor&gt;&lt;m_vecMRU length=&quot;7&quot;&gt;&lt;elem&gt;&lt;m_ppcolschidx val=&quot;0&quot;/&gt;&lt;m_rgb r=&quot;3c&quot; g=&quot;55&quot; b=&quot;7b&quot;/&gt;&lt;/elem&gt;&lt;elem&gt;&lt;m_ppcolschidx val=&quot;0&quot;/&gt;&lt;m_rgb r=&quot;c8&quot; g=&quot;cf&quot; b=&quot;d7&quot;/&gt;&lt;/elem&gt;&lt;elem&gt;&lt;m_ppcolschidx val=&quot;0&quot;/&gt;&lt;m_rgb r=&quot;82&quot; g=&quot;8c&quot; b=&quot;96&quot;/&gt;&lt;/elem&gt;&lt;elem&gt;&lt;m_ppcolschidx val=&quot;0&quot;/&gt;&lt;m_rgb r=&quot;42&quot; g=&quot;57&quot; b=&quot;73&quot;/&gt;&lt;/elem&gt;&lt;elem&gt;&lt;m_ppcolschidx val=&quot;0&quot;/&gt;&lt;m_rgb r=&quot;ff&quot; g=&quot;cc&quot; b=&quot;0&quot;/&gt;&lt;/elem&gt;&lt;elem&gt;&lt;m_ppcolschidx val=&quot;0&quot;/&gt;&lt;m_rgb r=&quot;2d&quot; g=&quot;37&quot; b=&quot;49&quot;/&gt;&lt;/elem&gt;&lt;elem&gt;&lt;m_ppcolschidx val=&quot;0&quot;/&gt;&lt;m_rgb r=&quot;14&quot; g=&quot;1d&quot; b=&quot;29&quot;/&gt;&lt;/elem&gt;&lt;/m_vecMRU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.&lt;/m_chDecimalSymbol&gt;&lt;m_nGroupingDigits val=&quot;3&quot;/&gt;&lt;m_chGroupingSymbol&gt;,&lt;/m_chGroupingSymbol&gt;&lt;/m_precDefault&gt;&lt;/CDefaultPrec&gt;&lt;/root&gt;"/>
  <p:tag name="THINKCELLUNDODONOTDELETE" val="10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UGxtNHtk.EvRvw64dIt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KtRWYxlZk.TMcaPKrkw0g"/>
</p:tagLst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anchor="ctr"/>
      <a:lstStyle>
        <a:defPPr>
          <a:defRPr sz="105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Knowledgeworks Temla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Knowledgeworks Temlate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2_Knowledgeworks Temlate 1">
        <a:dk1>
          <a:srgbClr val="004785"/>
        </a:dk1>
        <a:lt1>
          <a:srgbClr val="FFFFFF"/>
        </a:lt1>
        <a:dk2>
          <a:srgbClr val="004785"/>
        </a:dk2>
        <a:lt2>
          <a:srgbClr val="808080"/>
        </a:lt2>
        <a:accent1>
          <a:srgbClr val="3E7898"/>
        </a:accent1>
        <a:accent2>
          <a:srgbClr val="C0D8E6"/>
        </a:accent2>
        <a:accent3>
          <a:srgbClr val="FFFFFF"/>
        </a:accent3>
        <a:accent4>
          <a:srgbClr val="003B71"/>
        </a:accent4>
        <a:accent5>
          <a:srgbClr val="AFBECA"/>
        </a:accent5>
        <a:accent6>
          <a:srgbClr val="AEC4D0"/>
        </a:accent6>
        <a:hlink>
          <a:srgbClr val="6EA5C4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4B6557DF76044BA5DDB349A11CCC13" ma:contentTypeVersion="0" ma:contentTypeDescription="Create a new document." ma:contentTypeScope="" ma:versionID="1ea2ba3ad550a6ad0834cb23f1f9743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C71B0E-4096-4C05-A784-96A808CA7ADC}"/>
</file>

<file path=customXml/itemProps2.xml><?xml version="1.0" encoding="utf-8"?>
<ds:datastoreItem xmlns:ds="http://schemas.openxmlformats.org/officeDocument/2006/customXml" ds:itemID="{5C1038D8-6B54-4DE0-B712-FD563F257C59}"/>
</file>

<file path=customXml/itemProps3.xml><?xml version="1.0" encoding="utf-8"?>
<ds:datastoreItem xmlns:ds="http://schemas.openxmlformats.org/officeDocument/2006/customXml" ds:itemID="{28612AE8-6E44-4804-8717-D9539C66D30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30309</TotalTime>
  <Words>3741</Words>
  <Application>Microsoft Office PowerPoint</Application>
  <PresentationFormat>Widescreen</PresentationFormat>
  <Paragraphs>415</Paragraphs>
  <Slides>65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굴림</vt:lpstr>
      <vt:lpstr>HY견고딕</vt:lpstr>
      <vt:lpstr>맑은 고딕</vt:lpstr>
      <vt:lpstr>Arial</vt:lpstr>
      <vt:lpstr>Cambria Math</vt:lpstr>
      <vt:lpstr>Wingdings</vt:lpstr>
      <vt:lpstr>기본 디자인</vt:lpstr>
      <vt:lpstr>2_Knowledgeworks Temlate</vt:lpstr>
      <vt:lpstr>Formel</vt:lpstr>
      <vt:lpstr>PowerPoint Presentation</vt:lpstr>
      <vt:lpstr>PowerPoint Presentation</vt:lpstr>
      <vt:lpstr>Unit 4 </vt:lpstr>
      <vt:lpstr>Assumptions of Linearity in two-level designs</vt:lpstr>
      <vt:lpstr>Assumptions of Linearity in two-level designs</vt:lpstr>
      <vt:lpstr>Assumptions of Linearity in two-level designs</vt:lpstr>
      <vt:lpstr>Addition of Center Point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Background of response surface design</vt:lpstr>
      <vt:lpstr>Example 1 (First-order RSM)</vt:lpstr>
      <vt:lpstr>Example 1 (RSM First-order Model)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Example 1 (First-order RSM)</vt:lpstr>
      <vt:lpstr>Analysis of a Second-Order Response Surface</vt:lpstr>
      <vt:lpstr>Analysis of a Second-Order Response Surface</vt:lpstr>
      <vt:lpstr>Analysis of a Second-Order Response Surface</vt:lpstr>
      <vt:lpstr>Analysis of a Second-Order Response Surface</vt:lpstr>
      <vt:lpstr>Analysis of a Second-Order Response Surface</vt:lpstr>
      <vt:lpstr>Analysis of a Second-Order Response Surface</vt:lpstr>
      <vt:lpstr>Example for Second-Order Response Surface.</vt:lpstr>
      <vt:lpstr>Example.</vt:lpstr>
      <vt:lpstr>Example.</vt:lpstr>
      <vt:lpstr>Example.</vt:lpstr>
      <vt:lpstr>Example.</vt:lpstr>
      <vt:lpstr>Example.</vt:lpstr>
      <vt:lpstr>Features for selecting response surface design</vt:lpstr>
      <vt:lpstr>Design for fitting the Second-Order Model</vt:lpstr>
      <vt:lpstr>Central Composite designs (CCD)</vt:lpstr>
      <vt:lpstr>Central Composite designs (CCD)</vt:lpstr>
      <vt:lpstr>Central Composite designs (CCD)</vt:lpstr>
      <vt:lpstr>Central Composite designs (CCD)</vt:lpstr>
      <vt:lpstr>Central Composite designs (CCD)</vt:lpstr>
      <vt:lpstr>Central Composite designs (CCD)</vt:lpstr>
      <vt:lpstr>Central Composite designs (CCD)</vt:lpstr>
      <vt:lpstr> Central composite rotatable design for two variables</vt:lpstr>
      <vt:lpstr> Central composite rotatable design for three variables</vt:lpstr>
      <vt:lpstr>Central Composite designs (CCD)</vt:lpstr>
      <vt:lpstr>Central Composite designs (CCD)</vt:lpstr>
      <vt:lpstr>Box-Behnken designs (BBD)</vt:lpstr>
      <vt:lpstr>Box-Behnken designs (BBD)</vt:lpstr>
      <vt:lpstr>Box-Behnken designs (BBD)</vt:lpstr>
      <vt:lpstr>Box-Behnken designs (BBD)</vt:lpstr>
      <vt:lpstr>Box-Behnken designs (BBD)</vt:lpstr>
      <vt:lpstr>Box-Behnken designs (BBD)</vt:lpstr>
      <vt:lpstr>PowerPoint Presentation</vt:lpstr>
    </vt:vector>
  </TitlesOfParts>
  <Company>knowledgeworks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KRISS 프로젝트 착수보고</dc:title>
  <dc:creator>조승철</dc:creator>
  <cp:lastModifiedBy>Murali Subramaniyam  102252</cp:lastModifiedBy>
  <cp:revision>1371</cp:revision>
  <cp:lastPrinted>2023-01-25T03:23:56Z</cp:lastPrinted>
  <dcterms:created xsi:type="dcterms:W3CDTF">2009-01-23T07:32:02Z</dcterms:created>
  <dcterms:modified xsi:type="dcterms:W3CDTF">2023-06-21T02:53:13Z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0x010100F94B6557DF76044BA5DDB349A11CCC13</vt:lpwstr>
  </property>
</Properties>
</file>